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63" r:id="rId3"/>
    <p:sldId id="280" r:id="rId4"/>
    <p:sldId id="262" r:id="rId5"/>
    <p:sldId id="257" r:id="rId6"/>
    <p:sldId id="281" r:id="rId7"/>
    <p:sldId id="264" r:id="rId8"/>
    <p:sldId id="282" r:id="rId9"/>
    <p:sldId id="259" r:id="rId10"/>
    <p:sldId id="273" r:id="rId11"/>
    <p:sldId id="267" r:id="rId12"/>
    <p:sldId id="278" r:id="rId13"/>
    <p:sldId id="269" r:id="rId14"/>
    <p:sldId id="272" r:id="rId15"/>
    <p:sldId id="270" r:id="rId16"/>
    <p:sldId id="276" r:id="rId17"/>
    <p:sldId id="283" r:id="rId18"/>
    <p:sldId id="271" r:id="rId19"/>
    <p:sldId id="277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5" r:id="rId30"/>
    <p:sldId id="279" r:id="rId31"/>
    <p:sldId id="284" r:id="rId32"/>
    <p:sldId id="258" r:id="rId33"/>
    <p:sldId id="274" r:id="rId34"/>
    <p:sldId id="275" r:id="rId35"/>
    <p:sldId id="294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77"/>
    <p:restoredTop sz="86639"/>
  </p:normalViewPr>
  <p:slideViewPr>
    <p:cSldViewPr snapToGrid="0" snapToObjects="1">
      <p:cViewPr varScale="1">
        <p:scale>
          <a:sx n="109" d="100"/>
          <a:sy n="109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2BBF1-C87F-FD45-87B3-427D142D1353}" type="datetimeFigureOut">
              <a:t>2021/12/22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B1189-4243-5842-A50F-E6439ECF1287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7306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B1189-4243-5842-A50F-E6439ECF1287}" type="slidenum"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0685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B1189-4243-5842-A50F-E6439ECF1287}" type="slidenum">
              <a:rPr lang="en-US" altLang="zh-CN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6276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B1189-4243-5842-A50F-E6439ECF1287}" type="slidenum">
              <a:rPr lang="en-US" altLang="zh-CN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5884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B1189-4243-5842-A50F-E6439ECF1287}" type="slidenum">
              <a:rPr lang="en-US" altLang="zh-CN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5685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B1189-4243-5842-A50F-E6439ECF1287}" type="slidenum">
              <a:rPr lang="en-US" altLang="zh-CN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3365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B1189-4243-5842-A50F-E6439ECF1287}" type="slidenum">
              <a:rPr lang="en-US" altLang="zh-CN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9911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B1189-4243-5842-A50F-E6439ECF1287}" type="slidenum">
              <a:rPr lang="en-US" altLang="zh-CN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3318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>
                <a:latin typeface="+mn-lt"/>
              </a:rPr>
              <a:t>PGGAN </a:t>
            </a:r>
            <a:r>
              <a:rPr kumimoji="1" lang="zh-CN" altLang="en-US">
                <a:latin typeface="+mn-lt"/>
              </a:rPr>
              <a:t>如果不给 </a:t>
            </a:r>
            <a:r>
              <a:rPr kumimoji="1" lang="en-US" altLang="zh-CN">
                <a:latin typeface="+mn-lt"/>
              </a:rPr>
              <a:t>mask</a:t>
            </a:r>
            <a:r>
              <a:rPr kumimoji="1" lang="zh-CN" altLang="en-US">
                <a:latin typeface="+mn-lt"/>
              </a:rPr>
              <a:t> 输入，已经能够完成 </a:t>
            </a:r>
            <a:r>
              <a:rPr kumimoji="1" lang="en-US" altLang="zh-CN">
                <a:latin typeface="+mn-lt"/>
              </a:rPr>
              <a:t>blind image inpainting</a:t>
            </a:r>
            <a:r>
              <a:rPr kumimoji="1" lang="zh-CN" altLang="en-US">
                <a:latin typeface="+mn-lt"/>
              </a:rPr>
              <a:t> 任务了</a:t>
            </a:r>
            <a:endParaRPr kumimoji="1" lang="en-US" altLang="zh-CN">
              <a:latin typeface="+mn-lt"/>
            </a:endParaRPr>
          </a:p>
          <a:p>
            <a:r>
              <a:rPr kumimoji="1" lang="en-US" altLang="zh-CN">
                <a:latin typeface="+mn-lt"/>
              </a:rPr>
              <a:t>PGGAN</a:t>
            </a:r>
            <a:r>
              <a:rPr kumimoji="1" lang="zh-CN" altLang="en-US">
                <a:latin typeface="+mn-lt"/>
              </a:rPr>
              <a:t> 与 </a:t>
            </a:r>
            <a:r>
              <a:rPr kumimoji="1" lang="en-US" altLang="zh-CN">
                <a:latin typeface="+mn-lt"/>
              </a:rPr>
              <a:t>VCNet</a:t>
            </a:r>
            <a:r>
              <a:rPr kumimoji="1" lang="zh-CN" altLang="en-US">
                <a:latin typeface="+mn-lt"/>
              </a:rPr>
              <a:t> 做对比，可以发现，后者在前者的基础上加了一个</a:t>
            </a:r>
            <a:r>
              <a:rPr kumimoji="1" lang="en-US" altLang="zh-CN">
                <a:latin typeface="+mn-lt"/>
              </a:rPr>
              <a:t> mask prediction</a:t>
            </a:r>
            <a:r>
              <a:rPr kumimoji="1" lang="zh-CN" altLang="en-US">
                <a:latin typeface="+mn-lt"/>
              </a:rPr>
              <a:t> 过程，随后再生成结果图</a:t>
            </a:r>
            <a:endParaRPr kumimoji="1" lang="en-US" altLang="zh-CN">
              <a:latin typeface="+mn-lt"/>
            </a:endParaRPr>
          </a:p>
          <a:p>
            <a:r>
              <a:rPr kumimoji="1" lang="zh-CN" altLang="en-US">
                <a:latin typeface="+mn-lt"/>
              </a:rPr>
              <a:t>这个结构和 </a:t>
            </a:r>
            <a:r>
              <a:rPr kumimoji="1" lang="en-US" altLang="zh-CN">
                <a:latin typeface="+mn-lt"/>
              </a:rPr>
              <a:t>EdgeConnect </a:t>
            </a:r>
            <a:r>
              <a:rPr kumimoji="1" lang="zh-CN" altLang="en-US">
                <a:latin typeface="+mn-lt"/>
              </a:rPr>
              <a:t>是一致的（虽然画的看起来不一样，但实际都是串行的），</a:t>
            </a:r>
            <a:r>
              <a:rPr kumimoji="1" lang="en-US" altLang="zh-CN">
                <a:latin typeface="+mn-lt"/>
              </a:rPr>
              <a:t>EdgeConnect</a:t>
            </a:r>
            <a:r>
              <a:rPr kumimoji="1" lang="zh-CN" altLang="en-US">
                <a:latin typeface="+mn-lt"/>
              </a:rPr>
              <a:t> 先生成 </a:t>
            </a:r>
            <a:r>
              <a:rPr kumimoji="1" lang="en-US" altLang="zh-CN">
                <a:latin typeface="+mn-lt"/>
              </a:rPr>
              <a:t>edge map</a:t>
            </a:r>
            <a:r>
              <a:rPr kumimoji="1" lang="zh-CN" altLang="en-US">
                <a:latin typeface="+mn-lt"/>
              </a:rPr>
              <a:t>，随后再生成结果图</a:t>
            </a:r>
            <a:endParaRPr kumimoji="1" lang="en-US" altLang="zh-CN">
              <a:latin typeface="+mn-lt"/>
            </a:endParaRPr>
          </a:p>
          <a:p>
            <a:r>
              <a:rPr kumimoji="1" lang="en-US" altLang="zh-CN">
                <a:latin typeface="+mn-lt"/>
              </a:rPr>
              <a:t>EdgeConnect </a:t>
            </a:r>
            <a:r>
              <a:rPr kumimoji="1" lang="zh-CN" altLang="en-US">
                <a:latin typeface="+mn-lt"/>
              </a:rPr>
              <a:t>的核心思想是 </a:t>
            </a:r>
            <a:r>
              <a:rPr kumimoji="1" lang="en-US" altLang="zh-CN">
                <a:latin typeface="+mn-lt"/>
              </a:rPr>
              <a:t>edge map</a:t>
            </a:r>
            <a:r>
              <a:rPr kumimoji="1" lang="zh-CN" altLang="en-US">
                <a:latin typeface="+mn-lt"/>
              </a:rPr>
              <a:t> 是一个很好的先验信息，那么把这个思想套在</a:t>
            </a:r>
            <a:r>
              <a:rPr kumimoji="1" lang="en-US" altLang="zh-CN">
                <a:latin typeface="+mn-lt"/>
              </a:rPr>
              <a:t> VCNet</a:t>
            </a:r>
            <a:r>
              <a:rPr kumimoji="1" lang="zh-CN" altLang="en-US">
                <a:latin typeface="+mn-lt"/>
              </a:rPr>
              <a:t> 上，就是：</a:t>
            </a:r>
            <a:r>
              <a:rPr kumimoji="1" lang="en-US" altLang="zh-CN">
                <a:latin typeface="+mn-lt"/>
              </a:rPr>
              <a:t>mask</a:t>
            </a:r>
            <a:r>
              <a:rPr kumimoji="1" lang="zh-CN" altLang="en-US">
                <a:latin typeface="+mn-lt"/>
              </a:rPr>
              <a:t> 是一个很好的先验信息</a:t>
            </a:r>
            <a:endParaRPr kumimoji="1" lang="en-US" altLang="zh-CN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B1189-4243-5842-A50F-E6439ECF1287}" type="slidenum"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7009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B1189-4243-5842-A50F-E6439ECF1287}" type="slidenum">
              <a:rPr lang="en-US" altLang="zh-CN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2467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B1189-4243-5842-A50F-E6439ECF1287}" type="slidenum">
              <a:rPr lang="en-US" altLang="zh-CN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6044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B1189-4243-5842-A50F-E6439ECF1287}" type="slidenum">
              <a:rPr lang="en-US" altLang="zh-CN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541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B1189-4243-5842-A50F-E6439ECF1287}" type="slidenum"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49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B1189-4243-5842-A50F-E6439ECF1287}" type="slidenum">
              <a:rPr lang="en-US" altLang="zh-CN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912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B1189-4243-5842-A50F-E6439ECF1287}" type="slidenum">
              <a:rPr lang="en-US" altLang="zh-CN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3242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B1189-4243-5842-A50F-E6439ECF1287}" type="slidenum">
              <a:rPr lang="en-US" altLang="zh-CN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4765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B1189-4243-5842-A50F-E6439ECF1287}" type="slidenum">
              <a:rPr lang="en-US" altLang="zh-CN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3244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B1189-4243-5842-A50F-E6439ECF1287}" type="slidenum">
              <a:rPr lang="en-US" altLang="zh-CN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128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8F3DC-EDD5-124E-8C1F-CBCF6257A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BE21F6-5E36-5F4B-8495-F7ACF8C07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CB7275-A92D-7343-A80B-BBDC4FA31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5548-247B-D240-9B13-74D93FDB3DEE}" type="datetimeFigureOut">
              <a:t>2021/12/22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23140C-0629-DE4D-BD38-AAC4F85D4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277EF3-7D8B-984D-A665-603FBAAE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1943-6D54-3B48-BD12-58DCFB2FAD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3393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8201C-BD83-DC44-8A67-F9AE4239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B73F29-3C59-4C41-8454-F2AC898E9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7CDE7E-57B0-DD40-96DE-2C7C6051A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5548-247B-D240-9B13-74D93FDB3DEE}" type="datetimeFigureOut">
              <a:t>2021/12/22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FB945-F238-FD4A-94B4-18B8A32D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0E160B-DD30-2341-B834-8A0CCB535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1943-6D54-3B48-BD12-58DCFB2FAD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4197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E700828-7CBD-494F-948E-F2CD236AD0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B9A8BB-E744-F343-A826-EB472B85A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574368-8009-ED49-A7E0-A8D148DF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5548-247B-D240-9B13-74D93FDB3DEE}" type="datetimeFigureOut">
              <a:t>2021/12/22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7E9E18-EF2A-5D49-AE4B-28DFD5757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683959-2B3E-594D-87F8-0F15E3096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1943-6D54-3B48-BD12-58DCFB2FAD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7626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FE0DD-76DA-6344-8D76-D24DF3737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DE1D4B-166B-1547-9787-AB31FDFAA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9DFDB6-EB22-E449-BEFF-7DBBACD7E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5548-247B-D240-9B13-74D93FDB3DEE}" type="datetimeFigureOut">
              <a:t>2021/12/22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F8A78C-8F99-BF45-8720-E425854BC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27152C-E296-E140-8332-2C1EADED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1943-6D54-3B48-BD12-58DCFB2FAD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689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7EB474-A3C9-D340-A062-5752C2DA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8D2D62-B3CE-7243-9558-81FB9ADD5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64FD17-2872-7841-8B55-10DF4A8C0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5548-247B-D240-9B13-74D93FDB3DEE}" type="datetimeFigureOut">
              <a:t>2021/12/22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9BCF0B-8881-C54E-9EF1-BF5A98F71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ED133-417D-0E4B-8224-AB71984E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1943-6D54-3B48-BD12-58DCFB2FAD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9333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51B683-6DA5-E74C-9CD9-EEE33EF12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745790-4A51-E54B-9959-C3F41ED64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2A7047-651C-3542-BB73-47B0F4031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C503BC-0302-CE4A-84E3-43F316A31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5548-247B-D240-9B13-74D93FDB3DEE}" type="datetimeFigureOut">
              <a:t>2021/12/22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D77E1A-BF59-6748-AE9C-107BA2272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C3BFF6-6D5F-C34D-8E9D-F33A1312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1943-6D54-3B48-BD12-58DCFB2FAD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964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EE1F2-354A-0242-90AA-F1D273FCE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7A283D-B94A-474E-8DCE-F3848FA37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8D9F14-BC19-0443-B423-CADE13354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E383DA-1DC8-EE43-BEA9-CFCF22CA8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42B0F9-F8CC-F64A-8892-DCC0D0449A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C4E083C-607A-7A45-8928-9E7705D71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5548-247B-D240-9B13-74D93FDB3DEE}" type="datetimeFigureOut">
              <a:t>2021/12/22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851A5C8-26D1-9342-A4B8-2C896F7A7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14E553-2E56-D344-9ADB-8FA5B010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1943-6D54-3B48-BD12-58DCFB2FAD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5548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21C9B-7C7F-0242-A145-8DE58141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924FC3-0007-3042-AF64-0EE44EEB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5548-247B-D240-9B13-74D93FDB3DEE}" type="datetimeFigureOut">
              <a:t>2021/12/22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629D0C-D026-F84F-882B-4A6DE51DB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560AC2-86F2-FF42-BB83-A5D92937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1943-6D54-3B48-BD12-58DCFB2FAD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830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CBA0DB-8AFA-7A43-9133-634111CA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5548-247B-D240-9B13-74D93FDB3DEE}" type="datetimeFigureOut">
              <a:t>2021/12/22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5C94AD3-B1EF-5847-976A-6D8F231CA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777820-FC7D-314F-BF97-1202152BE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1943-6D54-3B48-BD12-58DCFB2FAD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8478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DF926-F2FE-B546-AAE1-220DED6DE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3234C-6B7B-FA4F-B919-BA1C00D13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05AEB8-E3AA-7442-A705-35C674F19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CD8F8C-790E-0A4A-A6F2-9B4FE37CE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5548-247B-D240-9B13-74D93FDB3DEE}" type="datetimeFigureOut">
              <a:t>2021/12/22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102722-1FDE-1941-80A4-637722C42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96A130-DBED-584A-A4B0-2168DB493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1943-6D54-3B48-BD12-58DCFB2FAD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700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4BDE1-DB0A-F044-9331-63F4AFFD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61D6F4-43BB-D844-8E6C-05B0D743F0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A9D65F-EC32-924B-A62F-49ADB5293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7FE25C-2964-C24E-99DF-F92B0C792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5548-247B-D240-9B13-74D93FDB3DEE}" type="datetimeFigureOut">
              <a:t>2021/12/22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55A326-5273-C148-B2FB-1FEC579CC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34201C-00A0-D54F-AD31-05A1728B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1943-6D54-3B48-BD12-58DCFB2FAD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5062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D8F3E43-5A31-1741-9431-23222134F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51D059-C382-2E4F-9AF4-BEE0A6C3E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9A5352-5AE8-4142-9441-84AB81687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75548-247B-D240-9B13-74D93FDB3DEE}" type="datetimeFigureOut">
              <a:t>2021/12/22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F77CB3-2F52-344A-91D9-DB7212129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25B404-5F8D-9B44-8F1D-0BA8BF4968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51943-6D54-3B48-BD12-58DCFB2FAD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9604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696E340-2D13-FB4E-AC05-F2FAB586781A}"/>
              </a:ext>
            </a:extLst>
          </p:cNvPr>
          <p:cNvSpPr/>
          <p:nvPr/>
        </p:nvSpPr>
        <p:spPr>
          <a:xfrm>
            <a:off x="0" y="0"/>
            <a:ext cx="12192000" cy="45313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17CB51-9CC7-8749-AD01-D27DB3A2BAFF}"/>
              </a:ext>
            </a:extLst>
          </p:cNvPr>
          <p:cNvSpPr txBox="1"/>
          <p:nvPr/>
        </p:nvSpPr>
        <p:spPr>
          <a:xfrm>
            <a:off x="2237221" y="3044279"/>
            <a:ext cx="7717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GAN-based Image Inpainting</a:t>
            </a:r>
            <a:endParaRPr kumimoji="1" lang="zh-CN" altLang="en-US" sz="44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B97087-E479-1148-905F-E9AD7AA8996B}"/>
              </a:ext>
            </a:extLst>
          </p:cNvPr>
          <p:cNvSpPr txBox="1"/>
          <p:nvPr/>
        </p:nvSpPr>
        <p:spPr>
          <a:xfrm>
            <a:off x="11073741" y="6394862"/>
            <a:ext cx="9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xyfJASON</a:t>
            </a:r>
            <a:endParaRPr kumimoji="1" lang="zh-CN" alt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5157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3CAE035-4A94-FC49-9167-6D311E56F05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MODELS: Context Encoder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588170-DD60-3741-BFBB-11B347C8F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70" y="2012426"/>
            <a:ext cx="7465990" cy="3857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77D804B-2843-4D47-8FE2-C67E942E8BC7}"/>
              </a:ext>
            </a:extLst>
          </p:cNvPr>
          <p:cNvSpPr txBox="1">
            <a:spLocks/>
          </p:cNvSpPr>
          <p:nvPr/>
        </p:nvSpPr>
        <p:spPr>
          <a:xfrm>
            <a:off x="838200" y="1805939"/>
            <a:ext cx="3069657" cy="4270248"/>
          </a:xfrm>
          <a:prstGeom prst="roundRect">
            <a:avLst>
              <a:gd name="adj" fmla="val 26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Encoder-decoder</a:t>
            </a:r>
          </a:p>
          <a:p>
            <a:pPr>
              <a:lnSpc>
                <a:spcPct val="11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Channel-wise fc</a:t>
            </a:r>
          </a:p>
          <a:p>
            <a:pPr>
              <a:lnSpc>
                <a:spcPct val="110000"/>
              </a:lnSpc>
            </a:pP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探讨 </a:t>
            </a: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L2 loss</a:t>
            </a: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 导致模糊的原因：</a:t>
            </a: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L2 loss</a:t>
            </a: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 倾向于给出较为平均化的结果，这样平均误差小并且较“安全”</a:t>
            </a:r>
            <a:endParaRPr kumimoji="1" lang="en-US" altLang="zh-CN" sz="1800">
              <a:latin typeface="Helvetica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kumimoji="1" lang="en-US" altLang="zh-CN" sz="1800">
              <a:latin typeface="Helvetica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Char char="n"/>
            </a:pP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固定 </a:t>
            </a: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128x128</a:t>
            </a: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 中的 </a:t>
            </a: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64x64</a:t>
            </a: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 缺失区域，不够灵活</a:t>
            </a:r>
            <a:endParaRPr kumimoji="1" lang="en-US" altLang="zh-CN" sz="1800">
              <a:latin typeface="Helvetica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Char char="n"/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Channel-wise fc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5F7BB9-DF97-E74D-9898-18B1BE25151D}"/>
              </a:ext>
            </a:extLst>
          </p:cNvPr>
          <p:cNvSpPr/>
          <p:nvPr/>
        </p:nvSpPr>
        <p:spPr>
          <a:xfrm>
            <a:off x="2073905" y="6457890"/>
            <a:ext cx="80441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000">
                <a:solidFill>
                  <a:srgbClr val="222222"/>
                </a:solidFill>
                <a:latin typeface="Arial" panose="020B0604020202020204" pitchFamily="34" charset="0"/>
              </a:rPr>
              <a:t>Pathak, Deepak, Philipp Krahenbuhl, Jeff Donahue, Trevor Darrell, and Alexei A. Efros. "Context encoders: Feature learning by inpainting." </a:t>
            </a:r>
          </a:p>
          <a:p>
            <a:r>
              <a:rPr lang="en" altLang="zh-CN" sz="1000">
                <a:solidFill>
                  <a:srgbClr val="222222"/>
                </a:solidFill>
                <a:latin typeface="Arial" panose="020B0604020202020204" pitchFamily="34" charset="0"/>
              </a:rPr>
              <a:t>In </a:t>
            </a:r>
            <a:r>
              <a:rPr lang="en" altLang="zh-CN" sz="1000" i="1">
                <a:solidFill>
                  <a:srgbClr val="222222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" altLang="zh-CN" sz="1000">
                <a:solidFill>
                  <a:srgbClr val="222222"/>
                </a:solidFill>
                <a:latin typeface="Arial" panose="020B0604020202020204" pitchFamily="34" charset="0"/>
              </a:rPr>
              <a:t>, pp. 2536-2544. 2016.</a:t>
            </a:r>
            <a:endParaRPr lang="zh-CN" altLang="en-US" sz="1000"/>
          </a:p>
        </p:txBody>
      </p:sp>
    </p:spTree>
    <p:extLst>
      <p:ext uri="{BB962C8B-B14F-4D97-AF65-F5344CB8AC3E}">
        <p14:creationId xmlns:p14="http://schemas.microsoft.com/office/powerpoint/2010/main" val="59586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3CAE035-4A94-FC49-9167-6D311E56F05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MODELS: </a:t>
            </a:r>
            <a:r>
              <a:rPr kumimoji="1" lang="en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GLCIC (GLGAN)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77D804B-2843-4D47-8FE2-C67E942E8BC7}"/>
              </a:ext>
            </a:extLst>
          </p:cNvPr>
          <p:cNvSpPr txBox="1">
            <a:spLocks/>
          </p:cNvSpPr>
          <p:nvPr/>
        </p:nvSpPr>
        <p:spPr>
          <a:xfrm>
            <a:off x="838200" y="2290813"/>
            <a:ext cx="3069657" cy="3140723"/>
          </a:xfrm>
          <a:prstGeom prst="roundRect">
            <a:avLst>
              <a:gd name="adj" fmla="val 26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FCN</a:t>
            </a: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with dilated conv</a:t>
            </a:r>
          </a:p>
          <a:p>
            <a:pPr>
              <a:lnSpc>
                <a:spcPct val="11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Global discriminator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    Local discriminator</a:t>
            </a:r>
          </a:p>
          <a:p>
            <a:pPr marL="0" indent="0">
              <a:lnSpc>
                <a:spcPct val="110000"/>
              </a:lnSpc>
              <a:buNone/>
            </a:pPr>
            <a:endParaRPr kumimoji="1" lang="en-US" altLang="zh-CN" sz="1800">
              <a:latin typeface="Helvetica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10000"/>
              </a:lnSpc>
              <a:buSzPct val="100000"/>
              <a:buFont typeface="Wingdings" pitchFamily="2" charset="2"/>
              <a:buChar char="n"/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Local discriminator</a:t>
            </a: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 只能接受一个缺失区域</a:t>
            </a:r>
            <a:endParaRPr kumimoji="1" lang="en-US" altLang="zh-CN" sz="1800">
              <a:latin typeface="Helvetica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10000"/>
              </a:lnSpc>
              <a:buSzPct val="100000"/>
              <a:buFont typeface="Wingdings" pitchFamily="2" charset="2"/>
              <a:buChar char="n"/>
            </a:pP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训练与测试的不一致</a:t>
            </a:r>
            <a:endParaRPr kumimoji="1" lang="en-US" altLang="zh-CN" sz="1800">
              <a:latin typeface="Helvetica" pitchFamily="2" charset="0"/>
              <a:ea typeface="Microsoft YaHei" panose="020B0503020204020204" pitchFamily="34" charset="-122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6148EE7-FB68-5843-8218-93C60C0C2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21" y="2661452"/>
            <a:ext cx="7430534" cy="2399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EB5C0E4-30AA-A14B-A935-5A4F1D7F6ED6}"/>
              </a:ext>
            </a:extLst>
          </p:cNvPr>
          <p:cNvSpPr/>
          <p:nvPr/>
        </p:nvSpPr>
        <p:spPr>
          <a:xfrm>
            <a:off x="1211489" y="6611779"/>
            <a:ext cx="97690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000">
                <a:latin typeface="Helvetica" pitchFamily="2" charset="0"/>
                <a:ea typeface="Microsoft YaHei" panose="020B0503020204020204" pitchFamily="34" charset="-122"/>
              </a:rPr>
              <a:t>Iizuka, Satoshi, Edgar Simo-Serra, and Hiroshi Ishikawa. "Globally and locally consistent image completion." ACM Transactions on Graphics (ToG) 36, no. 4 (2017): 1-14.</a:t>
            </a:r>
          </a:p>
        </p:txBody>
      </p:sp>
    </p:spTree>
    <p:extLst>
      <p:ext uri="{BB962C8B-B14F-4D97-AF65-F5344CB8AC3E}">
        <p14:creationId xmlns:p14="http://schemas.microsoft.com/office/powerpoint/2010/main" val="842301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3CAE035-4A94-FC49-9167-6D311E56F05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MODELS: </a:t>
            </a:r>
            <a:r>
              <a:rPr kumimoji="1" lang="en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PGGAN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77D804B-2843-4D47-8FE2-C67E942E8BC7}"/>
              </a:ext>
            </a:extLst>
          </p:cNvPr>
          <p:cNvSpPr txBox="1">
            <a:spLocks/>
          </p:cNvSpPr>
          <p:nvPr/>
        </p:nvSpPr>
        <p:spPr>
          <a:xfrm>
            <a:off x="1150974" y="4667742"/>
            <a:ext cx="9890051" cy="1697724"/>
          </a:xfrm>
          <a:prstGeom prst="roundRect">
            <a:avLst>
              <a:gd name="adj" fmla="val 26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PatchGAN &amp; GlobalGAN</a:t>
            </a:r>
          </a:p>
          <a:p>
            <a:pPr>
              <a:lnSpc>
                <a:spcPct val="11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Dilated residual block</a:t>
            </a:r>
          </a:p>
          <a:p>
            <a:pPr>
              <a:lnSpc>
                <a:spcPct val="11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Local discriminator </a:t>
            </a: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  <a:sym typeface="Wingdings" pitchFamily="2" charset="2"/>
              </a:rPr>
              <a:t> PatchGAN discriminator</a:t>
            </a:r>
            <a:endParaRPr kumimoji="1" lang="en-US" altLang="zh-CN" sz="1800">
              <a:latin typeface="Helvetica" pitchFamily="2" charset="0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EB5C0E4-30AA-A14B-A935-5A4F1D7F6ED6}"/>
              </a:ext>
            </a:extLst>
          </p:cNvPr>
          <p:cNvSpPr/>
          <p:nvPr/>
        </p:nvSpPr>
        <p:spPr>
          <a:xfrm>
            <a:off x="2042647" y="6611779"/>
            <a:ext cx="81067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000">
                <a:latin typeface="Helvetica" pitchFamily="2" charset="0"/>
                <a:ea typeface="Microsoft YaHei" panose="020B0503020204020204" pitchFamily="34" charset="-122"/>
              </a:rPr>
              <a:t>Demir, Ugur, and Gozde Unal. "Patch-based image inpainting with generative adversarial networks." arXiv preprint arXiv:1803.07422 (2018).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64AFB0-3950-5643-B720-BC41A89C4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551" y="1745828"/>
            <a:ext cx="6436474" cy="2475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01952C-F4E2-564D-AC64-8DAA342CB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74" y="1745828"/>
            <a:ext cx="2861930" cy="2479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3599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3CAE035-4A94-FC49-9167-6D311E56F05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MODELS: Contextual Attention (</a:t>
            </a:r>
            <a:r>
              <a:rPr kumimoji="1" lang="en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DeepFill v1)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77D804B-2843-4D47-8FE2-C67E942E8BC7}"/>
              </a:ext>
            </a:extLst>
          </p:cNvPr>
          <p:cNvSpPr txBox="1">
            <a:spLocks/>
          </p:cNvSpPr>
          <p:nvPr/>
        </p:nvSpPr>
        <p:spPr>
          <a:xfrm>
            <a:off x="1077033" y="4091944"/>
            <a:ext cx="4804003" cy="2247939"/>
          </a:xfrm>
          <a:prstGeom prst="roundRect">
            <a:avLst>
              <a:gd name="adj" fmla="val 26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Contextual Attention</a:t>
            </a:r>
          </a:p>
          <a:p>
            <a:pPr>
              <a:lnSpc>
                <a:spcPct val="11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Spatially discounted L1 loss</a:t>
            </a:r>
          </a:p>
          <a:p>
            <a:pPr>
              <a:lnSpc>
                <a:spcPct val="11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Coase-to-fine</a:t>
            </a: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two-stage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46CBB0-6A9D-D748-A15F-3A863B4ED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34" y="1584784"/>
            <a:ext cx="9742757" cy="22479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4DBF56B-EC55-7E46-9861-9E1427764A2E}"/>
              </a:ext>
            </a:extLst>
          </p:cNvPr>
          <p:cNvSpPr/>
          <p:nvPr/>
        </p:nvSpPr>
        <p:spPr>
          <a:xfrm>
            <a:off x="2214168" y="6457890"/>
            <a:ext cx="77636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000">
                <a:solidFill>
                  <a:srgbClr val="222222"/>
                </a:solidFill>
                <a:latin typeface="Helvetica" pitchFamily="2" charset="0"/>
              </a:rPr>
              <a:t>Yu, Jiahui, Zhe Lin, Jimei Yang, Xiaohui Shen, Xin Lu, and Thomas S. Huang. "Generative image inpainting with contextual attention." </a:t>
            </a:r>
          </a:p>
          <a:p>
            <a:r>
              <a:rPr lang="en" altLang="zh-CN" sz="1000">
                <a:solidFill>
                  <a:srgbClr val="222222"/>
                </a:solidFill>
                <a:latin typeface="Helvetica" pitchFamily="2" charset="0"/>
              </a:rPr>
              <a:t>In </a:t>
            </a:r>
            <a:r>
              <a:rPr lang="en" altLang="zh-CN" sz="1000" i="1">
                <a:solidFill>
                  <a:srgbClr val="222222"/>
                </a:solidFill>
                <a:latin typeface="Helvetica" pitchFamily="2" charset="0"/>
              </a:rPr>
              <a:t>Proceedings of the IEEE conference on computer vision and pattern recognition</a:t>
            </a:r>
            <a:r>
              <a:rPr lang="en" altLang="zh-CN" sz="1000">
                <a:solidFill>
                  <a:srgbClr val="222222"/>
                </a:solidFill>
                <a:latin typeface="Helvetica" pitchFamily="2" charset="0"/>
              </a:rPr>
              <a:t>, pp. 5505-5514. 2018.</a:t>
            </a:r>
            <a:endParaRPr lang="zh-CN" altLang="en-US" sz="1000">
              <a:latin typeface="Helvetica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91561A-B464-CF43-B7EA-70128269C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974" y="4091944"/>
            <a:ext cx="4185817" cy="22479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55079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EA9F33CA-A9C8-7144-A59E-56188D52D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67" y="1650515"/>
            <a:ext cx="10859665" cy="2374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3CAE035-4A94-FC49-9167-6D311E56F05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MODELS: </a:t>
            </a:r>
            <a:r>
              <a:rPr kumimoji="1" lang="en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EdgeConnect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77D804B-2843-4D47-8FE2-C67E942E8BC7}"/>
              </a:ext>
            </a:extLst>
          </p:cNvPr>
          <p:cNvSpPr txBox="1">
            <a:spLocks/>
          </p:cNvSpPr>
          <p:nvPr/>
        </p:nvSpPr>
        <p:spPr>
          <a:xfrm>
            <a:off x="876300" y="4349605"/>
            <a:ext cx="10439400" cy="1839439"/>
          </a:xfrm>
          <a:prstGeom prst="roundRect">
            <a:avLst>
              <a:gd name="adj" fmla="val 26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Lines first, color next</a:t>
            </a:r>
          </a:p>
          <a:p>
            <a:pPr>
              <a:lnSpc>
                <a:spcPct val="11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Edge</a:t>
            </a: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map </a:t>
            </a: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是一种先验信息</a:t>
            </a:r>
            <a:endParaRPr kumimoji="1" lang="en-US" altLang="zh-CN" sz="1800">
              <a:latin typeface="Helvetica" pitchFamily="2" charset="0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F7A75C-AB43-6E4D-AB6C-A7F41ECC7D6E}"/>
              </a:ext>
            </a:extLst>
          </p:cNvPr>
          <p:cNvSpPr/>
          <p:nvPr/>
        </p:nvSpPr>
        <p:spPr>
          <a:xfrm>
            <a:off x="454872" y="6611779"/>
            <a:ext cx="112822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000">
                <a:solidFill>
                  <a:srgbClr val="222222"/>
                </a:solidFill>
                <a:latin typeface="Arial" panose="020B0604020202020204" pitchFamily="34" charset="0"/>
              </a:rPr>
              <a:t>Nazeri, Kamyar, Eric Ng, Tony Joseph, Faisal Z. Qureshi, and Mehran Ebrahimi. "Edgeconnect: Generative image inpainting with adversarial edge learning." </a:t>
            </a:r>
            <a:r>
              <a:rPr lang="en" altLang="zh-CN" sz="1000" i="1">
                <a:solidFill>
                  <a:srgbClr val="222222"/>
                </a:solidFill>
                <a:latin typeface="Arial" panose="020B0604020202020204" pitchFamily="34" charset="0"/>
              </a:rPr>
              <a:t>arXiv preprint arXiv:1901.00212</a:t>
            </a:r>
            <a:r>
              <a:rPr lang="en" altLang="zh-CN" sz="1000">
                <a:solidFill>
                  <a:srgbClr val="222222"/>
                </a:solidFill>
                <a:latin typeface="Arial" panose="020B0604020202020204" pitchFamily="34" charset="0"/>
              </a:rPr>
              <a:t> (2019).</a:t>
            </a:r>
            <a:endParaRPr lang="zh-CN" altLang="en-US" sz="1000"/>
          </a:p>
        </p:txBody>
      </p:sp>
    </p:spTree>
    <p:extLst>
      <p:ext uri="{BB962C8B-B14F-4D97-AF65-F5344CB8AC3E}">
        <p14:creationId xmlns:p14="http://schemas.microsoft.com/office/powerpoint/2010/main" val="3588180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3CAE035-4A94-FC49-9167-6D311E56F05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MODELS: </a:t>
            </a:r>
            <a:r>
              <a:rPr kumimoji="1" lang="en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DeepFill v2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77D804B-2843-4D47-8FE2-C67E942E8BC7}"/>
              </a:ext>
            </a:extLst>
          </p:cNvPr>
          <p:cNvSpPr txBox="1">
            <a:spLocks/>
          </p:cNvSpPr>
          <p:nvPr/>
        </p:nvSpPr>
        <p:spPr>
          <a:xfrm>
            <a:off x="838200" y="1777423"/>
            <a:ext cx="3155156" cy="4306530"/>
          </a:xfrm>
          <a:prstGeom prst="roundRect">
            <a:avLst>
              <a:gd name="adj" fmla="val 26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Gated convolution</a:t>
            </a:r>
          </a:p>
          <a:p>
            <a:pPr>
              <a:lnSpc>
                <a:spcPct val="11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DeepFill v1 + 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   Partial conv + 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   EdgeConnect + 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   PatchGAN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787A254-7046-D24D-BC2A-A6BBB8B0D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871" y="1777423"/>
            <a:ext cx="6416929" cy="4306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7D863EA-0445-2642-BD90-2E13288C8B4C}"/>
              </a:ext>
            </a:extLst>
          </p:cNvPr>
          <p:cNvSpPr/>
          <p:nvPr/>
        </p:nvSpPr>
        <p:spPr>
          <a:xfrm>
            <a:off x="2315157" y="6457890"/>
            <a:ext cx="75616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000">
                <a:solidFill>
                  <a:srgbClr val="222222"/>
                </a:solidFill>
                <a:latin typeface="Arial" panose="020B0604020202020204" pitchFamily="34" charset="0"/>
              </a:rPr>
              <a:t>Yu, Jiahui, Zhe Lin, Jimei Yang, Xiaohui Shen, Xin Lu, and Thomas S. Huang. "Free-form image inpainting with gated convolution.”</a:t>
            </a:r>
          </a:p>
          <a:p>
            <a:r>
              <a:rPr lang="en" altLang="zh-CN" sz="1000">
                <a:solidFill>
                  <a:srgbClr val="222222"/>
                </a:solidFill>
                <a:latin typeface="Arial" panose="020B0604020202020204" pitchFamily="34" charset="0"/>
              </a:rPr>
              <a:t> In </a:t>
            </a:r>
            <a:r>
              <a:rPr lang="en" altLang="zh-CN" sz="1000" i="1">
                <a:solidFill>
                  <a:srgbClr val="222222"/>
                </a:solidFill>
                <a:latin typeface="Arial" panose="020B0604020202020204" pitchFamily="34" charset="0"/>
              </a:rPr>
              <a:t>Proceedings of the IEEE/CVF International Conference on Computer Vision</a:t>
            </a:r>
            <a:r>
              <a:rPr lang="en" altLang="zh-CN" sz="1000">
                <a:solidFill>
                  <a:srgbClr val="222222"/>
                </a:solidFill>
                <a:latin typeface="Arial" panose="020B0604020202020204" pitchFamily="34" charset="0"/>
              </a:rPr>
              <a:t>, pp. 4471-4480. 2019.</a:t>
            </a:r>
            <a:endParaRPr lang="zh-CN" altLang="en-US" sz="1000"/>
          </a:p>
        </p:txBody>
      </p:sp>
    </p:spTree>
    <p:extLst>
      <p:ext uri="{BB962C8B-B14F-4D97-AF65-F5344CB8AC3E}">
        <p14:creationId xmlns:p14="http://schemas.microsoft.com/office/powerpoint/2010/main" val="1180561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3CAE035-4A94-FC49-9167-6D311E56F05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MODELS: </a:t>
            </a:r>
            <a:r>
              <a:rPr kumimoji="1" lang="en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DeepFill v2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77D804B-2843-4D47-8FE2-C67E942E8BC7}"/>
              </a:ext>
            </a:extLst>
          </p:cNvPr>
          <p:cNvSpPr txBox="1">
            <a:spLocks/>
          </p:cNvSpPr>
          <p:nvPr/>
        </p:nvSpPr>
        <p:spPr>
          <a:xfrm>
            <a:off x="838200" y="1777423"/>
            <a:ext cx="3155156" cy="4306530"/>
          </a:xfrm>
          <a:prstGeom prst="roundRect">
            <a:avLst>
              <a:gd name="adj" fmla="val 26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Gated convolution</a:t>
            </a:r>
          </a:p>
          <a:p>
            <a:pPr>
              <a:lnSpc>
                <a:spcPct val="11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DeepFill v1 + 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   Partial conv + 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   EdgeConnect + 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   PatchGAN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D863EA-0445-2642-BD90-2E13288C8B4C}"/>
              </a:ext>
            </a:extLst>
          </p:cNvPr>
          <p:cNvSpPr/>
          <p:nvPr/>
        </p:nvSpPr>
        <p:spPr>
          <a:xfrm>
            <a:off x="2315157" y="6457890"/>
            <a:ext cx="75616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000">
                <a:solidFill>
                  <a:srgbClr val="222222"/>
                </a:solidFill>
                <a:latin typeface="Arial" panose="020B0604020202020204" pitchFamily="34" charset="0"/>
              </a:rPr>
              <a:t>Yu, Jiahui, Zhe Lin, Jimei Yang, Xiaohui Shen, Xin Lu, and Thomas S. Huang. "Free-form image inpainting with gated convolution.”</a:t>
            </a:r>
          </a:p>
          <a:p>
            <a:r>
              <a:rPr lang="en" altLang="zh-CN" sz="1000">
                <a:solidFill>
                  <a:srgbClr val="222222"/>
                </a:solidFill>
                <a:latin typeface="Arial" panose="020B0604020202020204" pitchFamily="34" charset="0"/>
              </a:rPr>
              <a:t> In </a:t>
            </a:r>
            <a:r>
              <a:rPr lang="en" altLang="zh-CN" sz="1000" i="1">
                <a:solidFill>
                  <a:srgbClr val="222222"/>
                </a:solidFill>
                <a:latin typeface="Arial" panose="020B0604020202020204" pitchFamily="34" charset="0"/>
              </a:rPr>
              <a:t>Proceedings of the IEEE/CVF International Conference on Computer Vision</a:t>
            </a:r>
            <a:r>
              <a:rPr lang="en" altLang="zh-CN" sz="1000">
                <a:solidFill>
                  <a:srgbClr val="222222"/>
                </a:solidFill>
                <a:latin typeface="Arial" panose="020B0604020202020204" pitchFamily="34" charset="0"/>
              </a:rPr>
              <a:t>, pp. 4471-4480. 2019.</a:t>
            </a:r>
            <a:endParaRPr lang="zh-CN" altLang="en-US" sz="10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2D6CD5-F8D4-5241-AFA0-1D9503B4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943" y="1817144"/>
            <a:ext cx="7003857" cy="41491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63535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831C9AC-F59E-B344-B11B-A4C408172EEB}"/>
              </a:ext>
            </a:extLst>
          </p:cNvPr>
          <p:cNvSpPr/>
          <p:nvPr/>
        </p:nvSpPr>
        <p:spPr>
          <a:xfrm>
            <a:off x="0" y="-1"/>
            <a:ext cx="12192000" cy="45624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8C71CD-C40C-7A45-910E-2CB992C7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 BLIND - VCNet</a:t>
            </a:r>
            <a:endParaRPr kumimoji="1" lang="zh-CN" altLang="en-US" sz="44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42445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D7BA6EC-34D4-6149-9C01-FD38CB56C209}"/>
              </a:ext>
            </a:extLst>
          </p:cNvPr>
          <p:cNvSpPr txBox="1">
            <a:spLocks/>
          </p:cNvSpPr>
          <p:nvPr/>
        </p:nvSpPr>
        <p:spPr>
          <a:xfrm>
            <a:off x="838200" y="1641941"/>
            <a:ext cx="10515600" cy="4808602"/>
          </a:xfrm>
          <a:prstGeom prst="roundRect">
            <a:avLst>
              <a:gd name="adj" fmla="val 26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Image inpainting</a:t>
            </a: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 要求输入精确的缺失区域</a:t>
            </a: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 mask</a:t>
            </a: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，这导致它的实际应用场景局限在</a:t>
            </a: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 object removal</a:t>
            </a:r>
          </a:p>
          <a:p>
            <a:pPr>
              <a:lnSpc>
                <a:spcPct val="100000"/>
              </a:lnSpc>
            </a:pPr>
            <a:endParaRPr kumimoji="1" lang="en-US" altLang="zh-CN" sz="1800">
              <a:latin typeface="Helvetica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Blind image inpainting </a:t>
            </a: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在</a:t>
            </a: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kumimoji="1" lang="en-US" altLang="zh-CN" sz="1800" b="1">
                <a:latin typeface="Helvetica" pitchFamily="2" charset="0"/>
                <a:ea typeface="Microsoft YaHei" panose="020B0503020204020204" pitchFamily="34" charset="-122"/>
              </a:rPr>
              <a:t>inference </a:t>
            </a: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阶段不要求提供 </a:t>
            </a: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mask</a:t>
            </a: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 信息</a:t>
            </a:r>
            <a:endParaRPr kumimoji="1" lang="en-US" altLang="zh-CN" sz="1800">
              <a:latin typeface="Helvetica" pitchFamily="2" charset="0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sz="1600">
                <a:latin typeface="Helvetica" pitchFamily="2" charset="0"/>
                <a:ea typeface="Microsoft YaHei" panose="020B0503020204020204" pitchFamily="34" charset="-122"/>
              </a:rPr>
              <a:t>网络的输入没有 </a:t>
            </a: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mask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3DB60E-3C4F-AD4F-B92A-D86EF74B1830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BLIND IMAGE INPAINTING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37770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3CAE035-4A94-FC49-9167-6D311E56F05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BLIND: </a:t>
            </a:r>
            <a:r>
              <a:rPr kumimoji="1" lang="en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VCNet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7D71ED18-C340-0849-B9AA-FB64BC8F1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9201"/>
            <a:ext cx="10515600" cy="4884516"/>
          </a:xfrm>
          <a:prstGeom prst="roundRect">
            <a:avLst>
              <a:gd name="adj" fmla="val 287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2000">
                <a:latin typeface="Helvetica" pitchFamily="2" charset="0"/>
                <a:ea typeface="Microsoft YaHei" panose="020B0503020204020204" pitchFamily="34" charset="-122"/>
              </a:rPr>
              <a:t>Introduction</a:t>
            </a:r>
            <a:endParaRPr kumimoji="1" lang="en-US" altLang="zh-CN" sz="1800">
              <a:latin typeface="Helvetica" pitchFamily="2" charset="0"/>
              <a:ea typeface="Microsoft YaHei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Highly ill-posed:</a:t>
            </a:r>
          </a:p>
          <a:p>
            <a:pPr lvl="1" algn="just">
              <a:lnSpc>
                <a:spcPct val="10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  <a:sym typeface="Wingdings" pitchFamily="2" charset="2"/>
              </a:rPr>
              <a:t>The unknown degraded regions need to be located based on their </a:t>
            </a:r>
            <a:r>
              <a:rPr kumimoji="1" lang="en-US" altLang="zh-CN" sz="1600" b="1">
                <a:latin typeface="Helvetica" pitchFamily="2" charset="0"/>
                <a:ea typeface="Microsoft YaHei" panose="020B0503020204020204" pitchFamily="34" charset="-122"/>
                <a:sym typeface="Wingdings" pitchFamily="2" charset="2"/>
              </a:rPr>
              <a:t>differences</a:t>
            </a: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  <a:sym typeface="Wingdings" pitchFamily="2" charset="2"/>
              </a:rPr>
              <a:t> from the intact ones instead of their known characteristics.</a:t>
            </a:r>
          </a:p>
          <a:p>
            <a:pPr algn="just">
              <a:lnSpc>
                <a:spcPct val="10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  <a:sym typeface="Wingdings" pitchFamily="2" charset="2"/>
              </a:rPr>
              <a:t>Training data collection:</a:t>
            </a:r>
          </a:p>
          <a:p>
            <a:pPr lvl="1" algn="just">
              <a:lnSpc>
                <a:spcPct val="10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  <a:sym typeface="Wingdings" pitchFamily="2" charset="2"/>
              </a:rPr>
              <a:t>Damage should be </a:t>
            </a:r>
            <a:r>
              <a:rPr kumimoji="1" lang="en-US" altLang="zh-CN" sz="1600" b="1">
                <a:latin typeface="Helvetica" pitchFamily="2" charset="0"/>
                <a:ea typeface="Microsoft YaHei" panose="020B0503020204020204" pitchFamily="34" charset="-122"/>
                <a:sym typeface="Wingdings" pitchFamily="2" charset="2"/>
              </a:rPr>
              <a:t>diverse and complicated </a:t>
            </a: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  <a:sym typeface="Wingdings" pitchFamily="2" charset="2"/>
              </a:rPr>
              <a:t>enough so that the high-level of structure inconsistency instead of the pattern in damage can be extracted.</a:t>
            </a:r>
          </a:p>
          <a:p>
            <a:pPr lvl="1" algn="just">
              <a:lnSpc>
                <a:spcPct val="100000"/>
              </a:lnSpc>
            </a:pPr>
            <a:r>
              <a:rPr kumimoji="1" lang="en-US" altLang="zh-CN" sz="1600" b="1">
                <a:latin typeface="Helvetica" pitchFamily="2" charset="0"/>
                <a:ea typeface="Microsoft YaHei" panose="020B0503020204020204" pitchFamily="34" charset="-122"/>
                <a:sym typeface="Wingdings" pitchFamily="2" charset="2"/>
              </a:rPr>
              <a:t>Natural images </a:t>
            </a: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  <a:sym typeface="Wingdings" pitchFamily="2" charset="2"/>
              </a:rPr>
              <a:t>are adopted as the filling content with random strokes.</a:t>
            </a:r>
          </a:p>
          <a:p>
            <a:pPr algn="just">
              <a:lnSpc>
                <a:spcPct val="10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  <a:sym typeface="Wingdings" pitchFamily="2" charset="2"/>
              </a:rPr>
              <a:t>Network structure:</a:t>
            </a:r>
          </a:p>
          <a:p>
            <a:pPr lvl="1" algn="just">
              <a:lnSpc>
                <a:spcPct val="10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  <a:sym typeface="Wingdings" pitchFamily="2" charset="2"/>
              </a:rPr>
              <a:t>Two stages: mask prediction &amp; robust inpainting</a:t>
            </a:r>
          </a:p>
          <a:p>
            <a:pPr lvl="1" algn="just">
              <a:lnSpc>
                <a:spcPct val="10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  <a:sym typeface="Wingdings" pitchFamily="2" charset="2"/>
              </a:rPr>
              <a:t>Biggest issue: neutralize the generation degradation brought by inevitable mask estimation errors in the first stage</a:t>
            </a:r>
          </a:p>
          <a:p>
            <a:pPr lvl="1" algn="just">
              <a:lnSpc>
                <a:spcPct val="10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  <a:sym typeface="Wingdings" pitchFamily="2" charset="2"/>
              </a:rPr>
              <a:t>Probabilistic context normalization (PCN)</a:t>
            </a:r>
          </a:p>
        </p:txBody>
      </p:sp>
    </p:spTree>
    <p:extLst>
      <p:ext uri="{BB962C8B-B14F-4D97-AF65-F5344CB8AC3E}">
        <p14:creationId xmlns:p14="http://schemas.microsoft.com/office/powerpoint/2010/main" val="1864123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0B8D72D-04A2-CB4D-BA41-1F98D7E46080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CONTENTS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9839C-A17C-AC40-9434-82D65AFF1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91026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kumimoji="1" lang="en-US" altLang="zh-CN" sz="20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 Introduction</a:t>
            </a:r>
            <a:endParaRPr kumimoji="1" lang="en-US" altLang="zh-CN" sz="1800">
              <a:latin typeface="Helvetica" pitchFamily="2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kumimoji="1" lang="en-US" altLang="zh-CN" sz="20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 Evaluation metrics</a:t>
            </a:r>
          </a:p>
          <a:p>
            <a:pPr>
              <a:buFont typeface="Wingdings" pitchFamily="2" charset="2"/>
              <a:buChar char="Ø"/>
            </a:pPr>
            <a:r>
              <a:rPr kumimoji="1" lang="en-US" altLang="zh-CN" sz="20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 Models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https://github.com/geekyutao/Image-Inpainting</a:t>
            </a:r>
            <a:endParaRPr kumimoji="1"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Context Encoder</a:t>
            </a:r>
          </a:p>
          <a:p>
            <a:pPr lvl="1">
              <a:buFont typeface="Wingdings" pitchFamily="2" charset="2"/>
              <a:buChar char="Ø"/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GLCIC (GLGAN)</a:t>
            </a:r>
          </a:p>
          <a:p>
            <a:pPr lvl="1">
              <a:buFont typeface="Wingdings" pitchFamily="2" charset="2"/>
              <a:buChar char="Ø"/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PGGAN</a:t>
            </a:r>
          </a:p>
          <a:p>
            <a:pPr lvl="1">
              <a:buFont typeface="Wingdings" pitchFamily="2" charset="2"/>
              <a:buChar char="Ø"/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Contextual Attention (DeepFill v1)</a:t>
            </a:r>
          </a:p>
          <a:p>
            <a:pPr lvl="1">
              <a:buFont typeface="Wingdings" pitchFamily="2" charset="2"/>
              <a:buChar char="Ø"/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EdgeConnect</a:t>
            </a:r>
          </a:p>
          <a:p>
            <a:pPr lvl="1">
              <a:buFont typeface="Wingdings" pitchFamily="2" charset="2"/>
              <a:buChar char="Ø"/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DeepFill v2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E80C6A-B41C-FD4C-AE8E-6DCD73FAF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4674" y="1825625"/>
            <a:ext cx="4429126" cy="435133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kumimoji="1" lang="en-US" altLang="zh-CN" sz="20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 Blind image inpainting</a:t>
            </a:r>
          </a:p>
          <a:p>
            <a:pPr lvl="1">
              <a:buFont typeface="Wingdings" pitchFamily="2" charset="2"/>
              <a:buChar char="Ø"/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VCNet</a:t>
            </a:r>
          </a:p>
          <a:p>
            <a:pPr lvl="2">
              <a:buFont typeface="Wingdings" pitchFamily="2" charset="2"/>
              <a:buChar char="Ø"/>
            </a:pPr>
            <a:r>
              <a:rPr kumimoji="1" lang="en-US" altLang="zh-CN" sz="14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Introduction</a:t>
            </a:r>
          </a:p>
          <a:p>
            <a:pPr lvl="2">
              <a:buFont typeface="Wingdings" pitchFamily="2" charset="2"/>
              <a:buChar char="Ø"/>
            </a:pPr>
            <a:r>
              <a:rPr kumimoji="1" lang="en-US" altLang="zh-CN" sz="14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Training Data Generation</a:t>
            </a:r>
          </a:p>
          <a:p>
            <a:pPr lvl="2">
              <a:buFont typeface="Wingdings" pitchFamily="2" charset="2"/>
              <a:buChar char="Ø"/>
            </a:pPr>
            <a:r>
              <a:rPr kumimoji="1" lang="en-US" altLang="zh-CN" sz="14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Method</a:t>
            </a:r>
          </a:p>
          <a:p>
            <a:pPr lvl="2">
              <a:buFont typeface="Wingdings" pitchFamily="2" charset="2"/>
              <a:buChar char="Ø"/>
            </a:pPr>
            <a:r>
              <a:rPr kumimoji="1" lang="en-US" altLang="zh-CN" sz="14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Experiment</a:t>
            </a:r>
          </a:p>
          <a:p>
            <a:pPr>
              <a:buFont typeface="Wingdings" pitchFamily="2" charset="2"/>
              <a:buChar char="Ø"/>
            </a:pPr>
            <a:r>
              <a:rPr kumimoji="1" lang="en-US" altLang="zh-CN" sz="20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 Thinking</a:t>
            </a:r>
            <a:endParaRPr kumimoji="1" lang="zh-CN" altLang="en-US" sz="2000">
              <a:latin typeface="Helvetica" pitchFamily="2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48E6482A-F082-5A41-89FD-02BE2900DFBF}"/>
              </a:ext>
            </a:extLst>
          </p:cNvPr>
          <p:cNvCxnSpPr>
            <a:cxnSpLocks/>
          </p:cNvCxnSpPr>
          <p:nvPr/>
        </p:nvCxnSpPr>
        <p:spPr>
          <a:xfrm flipH="1">
            <a:off x="6058936" y="1693069"/>
            <a:ext cx="37064" cy="485775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328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3CAE035-4A94-FC49-9167-6D311E56F05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BLIND: </a:t>
            </a:r>
            <a:r>
              <a:rPr kumimoji="1" lang="en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VCNet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7D71ED18-C340-0849-B9AA-FB64BC8F14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59201"/>
                <a:ext cx="10515600" cy="4884516"/>
              </a:xfrm>
              <a:prstGeom prst="roundRect">
                <a:avLst>
                  <a:gd name="adj" fmla="val 2873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kumimoji="1" lang="en-US" altLang="zh-CN" sz="2000">
                    <a:latin typeface="Helvetica" pitchFamily="2" charset="0"/>
                    <a:ea typeface="Microsoft YaHei" panose="020B0503020204020204" pitchFamily="34" charset="-122"/>
                  </a:rPr>
                  <a:t>Training data generation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sz="18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sz="18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𝐼</m:t>
                        </m:r>
                        <m:r>
                          <a:rPr kumimoji="1" lang="en-US" altLang="zh-CN" sz="18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, </m:t>
                        </m:r>
                        <m:r>
                          <a:rPr kumimoji="1" lang="en-US" altLang="zh-CN" sz="18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𝑂</m:t>
                        </m:r>
                        <m:r>
                          <a:rPr kumimoji="1" lang="en-US" altLang="zh-CN" sz="18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, </m:t>
                        </m:r>
                        <m:r>
                          <a:rPr kumimoji="1" lang="en-US" altLang="zh-CN" sz="18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𝑀</m:t>
                        </m:r>
                        <m:r>
                          <a:rPr kumimoji="1" lang="en-US" altLang="zh-CN" sz="18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, </m:t>
                        </m:r>
                        <m:r>
                          <a:rPr kumimoji="1" lang="en-US" altLang="zh-CN" sz="18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𝑁</m:t>
                        </m:r>
                      </m:e>
                    </m:d>
                  </m:oMath>
                </a14:m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: degraded image, ground-truth image, mask, noise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kumimoji="1" lang="en-US" altLang="zh-CN" sz="1600">
                  <a:sym typeface="Wingdings" pitchFamily="2" charset="2"/>
                </a:endParaRPr>
              </a:p>
              <a:p>
                <a:pPr algn="just">
                  <a:lnSpc>
                    <a:spcPct val="100000"/>
                  </a:lnSpc>
                </a:pPr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Make</a:t>
                </a:r>
                <a:r>
                  <a:rPr kumimoji="1" lang="en-US" altLang="zh-CN" sz="1600" b="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𝑁</m:t>
                    </m:r>
                  </m:oMath>
                </a14:m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 indistinguishable as much as possible with </a:t>
                </a:r>
                <a14:m>
                  <m:oMath xmlns:m="http://schemas.openxmlformats.org/officeDocument/2006/math"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𝐼</m:t>
                    </m:r>
                  </m:oMath>
                </a14:m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 on image pattern  real-world image patches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𝑀</m:t>
                    </m:r>
                  </m:oMath>
                </a14:m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: free-form strokes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Direct blending image </a:t>
                </a:r>
                <a14:m>
                  <m:oMath xmlns:m="http://schemas.openxmlformats.org/officeDocument/2006/math"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𝑂</m:t>
                    </m:r>
                  </m:oMath>
                </a14:m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𝑁</m:t>
                    </m:r>
                  </m:oMath>
                </a14:m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 lead to noticeable edges  Guassian smoothing &amp; alpha blending</a:t>
                </a:r>
              </a:p>
              <a:p>
                <a:pPr algn="just">
                  <a:lnSpc>
                    <a:spcPct val="100000"/>
                  </a:lnSpc>
                </a:pPr>
                <a:endParaRPr kumimoji="1" lang="en-US" altLang="zh-CN" sz="1600">
                  <a:latin typeface="Helvetica" pitchFamily="2" charset="0"/>
                  <a:ea typeface="Microsoft YaHei" panose="020B0503020204020204" pitchFamily="34" charset="-122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7D71ED18-C340-0849-B9AA-FB64BC8F14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59201"/>
                <a:ext cx="10515600" cy="4884516"/>
              </a:xfrm>
              <a:prstGeom prst="roundRect">
                <a:avLst>
                  <a:gd name="adj" fmla="val 287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28BF978-A9C9-EC4E-B9D2-8A0CFFD4B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865" y="4026962"/>
            <a:ext cx="2181152" cy="2156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1CC983-181A-674F-804A-EDAF13BB0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984" y="4014616"/>
            <a:ext cx="2181152" cy="21811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9790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3CAE035-4A94-FC49-9167-6D311E56F05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BLIND: </a:t>
            </a:r>
            <a:r>
              <a:rPr kumimoji="1" lang="en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VCNet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7D71ED18-C340-0849-B9AA-FB64BC8F1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9201"/>
            <a:ext cx="10515600" cy="4884516"/>
          </a:xfrm>
          <a:prstGeom prst="roundRect">
            <a:avLst>
              <a:gd name="adj" fmla="val 287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2000">
                <a:latin typeface="Helvetica" pitchFamily="2" charset="0"/>
                <a:ea typeface="Microsoft YaHei" panose="020B0503020204020204" pitchFamily="34" charset="-122"/>
              </a:rPr>
              <a:t>Method</a:t>
            </a:r>
          </a:p>
          <a:p>
            <a:pPr algn="just">
              <a:lnSpc>
                <a:spcPct val="10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  <a:sym typeface="Wingdings" pitchFamily="2" charset="2"/>
              </a:rPr>
              <a:t>Visual Consistent Network (VCNet)</a:t>
            </a:r>
          </a:p>
          <a:p>
            <a:pPr algn="just">
              <a:lnSpc>
                <a:spcPct val="10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  <a:sym typeface="Wingdings" pitchFamily="2" charset="2"/>
              </a:rPr>
              <a:t>Mask Prediction Network (MPN) + Robust Inpainting Network (RIN)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CEABB6-3450-8B49-B6EF-7F906F677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530" y="3195687"/>
            <a:ext cx="8256940" cy="30025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6430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3CAE035-4A94-FC49-9167-6D311E56F05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BLIND: </a:t>
            </a:r>
            <a:r>
              <a:rPr kumimoji="1" lang="en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VCNet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7D71ED18-C340-0849-B9AA-FB64BC8F14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59201"/>
                <a:ext cx="10515600" cy="4884516"/>
              </a:xfrm>
              <a:prstGeom prst="roundRect">
                <a:avLst>
                  <a:gd name="adj" fmla="val 2873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kumimoji="1" lang="en-US" altLang="zh-CN" sz="2000">
                    <a:latin typeface="Helvetica" pitchFamily="2" charset="0"/>
                    <a:ea typeface="Microsoft YaHei" panose="020B0503020204020204" pitchFamily="34" charset="-122"/>
                  </a:rPr>
                  <a:t>Method</a:t>
                </a:r>
                <a:r>
                  <a:rPr kumimoji="1" lang="zh-CN" altLang="en-US" sz="2000">
                    <a:latin typeface="Helvetica" pitchFamily="2" charset="0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sz="2000">
                    <a:latin typeface="Helvetica" pitchFamily="2" charset="0"/>
                    <a:ea typeface="Microsoft YaHei" panose="020B0503020204020204" pitchFamily="34" charset="-122"/>
                  </a:rPr>
                  <a:t>-</a:t>
                </a:r>
                <a:r>
                  <a:rPr kumimoji="1" lang="zh-CN" altLang="en-US" sz="2000">
                    <a:latin typeface="Helvetica" pitchFamily="2" charset="0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sz="2000">
                    <a:latin typeface="Helvetica" pitchFamily="2" charset="0"/>
                    <a:ea typeface="Microsoft YaHei" panose="020B0503020204020204" pitchFamily="34" charset="-122"/>
                  </a:rPr>
                  <a:t>MPN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Aim: learn a mapping </a:t>
                </a:r>
                <a14:m>
                  <m:oMath xmlns:m="http://schemas.openxmlformats.org/officeDocument/2006/math"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𝐹</m:t>
                    </m:r>
                  </m:oMath>
                </a14:m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 where </a:t>
                </a:r>
                <a14:m>
                  <m:oMath xmlns:m="http://schemas.openxmlformats.org/officeDocument/2006/math"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𝐹</m:t>
                    </m:r>
                    <m:d>
                      <m:dPr>
                        <m:ctrlP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𝐼</m:t>
                        </m:r>
                      </m:e>
                    </m:d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→</m:t>
                    </m:r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𝑀</m:t>
                    </m:r>
                  </m:oMath>
                </a14:m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.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Encoder-decoder structure with residual blocks.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Loss: binary cross-entropy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kumimoji="1" lang="en-US" altLang="zh-CN" sz="1600" b="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600" b="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  <m:t>𝑀</m:t>
                              </m:r>
                            </m:e>
                          </m:acc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  <m:t>,</m:t>
                          </m:r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  <m:t>𝑀</m:t>
                          </m:r>
                        </m:e>
                      </m:d>
                      <m:r>
                        <a:rPr kumimoji="1" lang="en-US" altLang="zh-CN" sz="1600" b="0" i="1"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Wingdings" pitchFamily="2" charset="2"/>
                        </a:rPr>
                        <m:t>=−</m:t>
                      </m:r>
                      <m:r>
                        <a:rPr kumimoji="1" lang="en-US" altLang="zh-CN" sz="1600" b="0" i="1"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Wingdings" pitchFamily="2" charset="2"/>
                        </a:rPr>
                        <m:t>𝜏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  <m:t>𝑝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1600" b="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1" lang="en-US" altLang="zh-CN" sz="1600" b="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  <m:t>⋅</m:t>
                          </m:r>
                          <m:func>
                            <m:funcPr>
                              <m:ctrlPr>
                                <a:rPr kumimoji="1" lang="en-US" altLang="zh-CN" sz="1600" b="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1600" b="0" i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1600" b="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1600" b="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1" lang="en-US" altLang="zh-CN" sz="1600" b="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Wingdings" pitchFamily="2" charset="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1600" b="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1600" b="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Wingdings" pitchFamily="2" charset="2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zh-CN" sz="1600" b="0" i="1"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Wingdings" pitchFamily="2" charset="2"/>
                        </a:rPr>
                        <m:t>−</m:t>
                      </m:r>
                      <m:d>
                        <m:dPr>
                          <m:ctrlP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  <m:t>1−</m:t>
                          </m:r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  <m:t>𝜏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  <m:t>𝑞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kumimoji="1" lang="en-US" altLang="zh-CN" sz="1600" b="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1600" b="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1" lang="en-US" altLang="zh-CN" sz="1600" b="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  <m:t>⋅</m:t>
                          </m:r>
                          <m:func>
                            <m:funcPr>
                              <m:ctrlPr>
                                <a:rPr kumimoji="1" lang="en-US" altLang="zh-CN" sz="1600" b="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1600" b="0" i="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1600" b="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600" b="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600" b="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1" lang="en-US" altLang="zh-CN" sz="1600" b="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Wingdings" pitchFamily="2" charset="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1600" b="0" i="1"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1600" b="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Wingdings" pitchFamily="2" charset="2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1" lang="en-US" altLang="zh-CN" sz="1600">
                  <a:latin typeface="Helvetica" pitchFamily="2" charset="0"/>
                  <a:ea typeface="Microsoft YaHei" panose="020B0503020204020204" pitchFamily="34" charset="-122"/>
                  <a:sym typeface="Wingdings" pitchFamily="2" charset="2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    where </a:t>
                </a:r>
                <a14:m>
                  <m:oMath xmlns:m="http://schemas.openxmlformats.org/officeDocument/2006/math"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𝑝</m:t>
                    </m:r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𝑝</m:t>
                        </m:r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𝑝</m:t>
                            </m:r>
                          </m:sub>
                        </m:sSub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=1</m:t>
                        </m:r>
                      </m:e>
                    </m:d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,   </m:t>
                    </m:r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𝑞</m:t>
                    </m:r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𝑞</m:t>
                        </m:r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𝑞</m:t>
                            </m:r>
                          </m:sub>
                        </m:sSub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=0</m:t>
                        </m:r>
                      </m:e>
                    </m:d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,   </m:t>
                    </m:r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𝜏</m:t>
                    </m:r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kumimoji="1" lang="en-US" altLang="zh-CN" sz="1600" b="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600" b="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Wingdings" pitchFamily="2" charset="2"/>
                                  </a:rPr>
                                  <m:t>𝑞</m:t>
                                </m:r>
                                <m:r>
                                  <a:rPr kumimoji="1" lang="en-US" altLang="zh-CN" sz="1600" b="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Wingdings" pitchFamily="2" charset="2"/>
                                  </a:rPr>
                                  <m:t> | </m:t>
                                </m:r>
                                <m:sSub>
                                  <m:sSubPr>
                                    <m:ctrlPr>
                                      <a:rPr kumimoji="1" lang="en-US" altLang="zh-CN" sz="1600" b="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Wingdings" pitchFamily="2" charset="2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Wingdings" pitchFamily="2" charset="2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kumimoji="1" lang="en-US" altLang="zh-CN" sz="1600" b="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Wingdings" pitchFamily="2" charset="2"/>
                                  </a:rPr>
                                  <m:t>=0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h</m:t>
                        </m:r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×</m:t>
                        </m:r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𝑤</m:t>
                        </m:r>
                      </m:den>
                    </m:f>
                  </m:oMath>
                </a14:m>
                <a:endParaRPr kumimoji="1" lang="en-US" altLang="zh-CN" sz="1600">
                  <a:latin typeface="Helvetica" pitchFamily="2" charset="0"/>
                  <a:ea typeface="Microsoft YaHei" panose="020B0503020204020204" pitchFamily="34" charset="-122"/>
                  <a:sym typeface="Wingdings" pitchFamily="2" charset="2"/>
                </a:endParaRPr>
              </a:p>
              <a:p>
                <a:pPr algn="just">
                  <a:lnSpc>
                    <a:spcPct val="100000"/>
                  </a:lnSpc>
                </a:pPr>
                <a:endParaRPr kumimoji="1" lang="en-US" altLang="zh-CN" sz="1600">
                  <a:latin typeface="Helvetica" pitchFamily="2" charset="0"/>
                  <a:ea typeface="Microsoft YaHei" panose="020B0503020204020204" pitchFamily="34" charset="-122"/>
                  <a:sym typeface="Wingdings" pitchFamily="2" charset="2"/>
                </a:endParaRPr>
              </a:p>
              <a:p>
                <a:pPr algn="just">
                  <a:lnSpc>
                    <a:spcPct val="100000"/>
                  </a:lnSpc>
                </a:pPr>
                <a:endParaRPr kumimoji="1" lang="en-US" altLang="zh-CN" sz="1600">
                  <a:latin typeface="Helvetica" pitchFamily="2" charset="0"/>
                  <a:ea typeface="Microsoft YaHei" panose="020B0503020204020204" pitchFamily="34" charset="-122"/>
                  <a:sym typeface="Wingdings" pitchFamily="2" charset="2"/>
                </a:endParaRPr>
              </a:p>
              <a:p>
                <a:pPr algn="just">
                  <a:lnSpc>
                    <a:spcPct val="100000"/>
                  </a:lnSpc>
                </a:pPr>
                <a:endParaRPr kumimoji="1" lang="en-US" altLang="zh-CN" sz="1600">
                  <a:latin typeface="Helvetica" pitchFamily="2" charset="0"/>
                  <a:ea typeface="Microsoft YaHei" panose="020B0503020204020204" pitchFamily="34" charset="-122"/>
                  <a:sym typeface="Wingdings" pitchFamily="2" charset="2"/>
                </a:endParaRPr>
              </a:p>
              <a:p>
                <a:pPr algn="just">
                  <a:lnSpc>
                    <a:spcPct val="100000"/>
                  </a:lnSpc>
                </a:pPr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Mask prediction</a:t>
                </a:r>
                <a:r>
                  <a:rPr kumimoji="1" lang="zh-CN" altLang="en-US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 </a:t>
                </a:r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is a per-pixel binary classification task  a segmentation task</a:t>
                </a: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7D71ED18-C340-0849-B9AA-FB64BC8F14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59201"/>
                <a:ext cx="10515600" cy="4884516"/>
              </a:xfrm>
              <a:prstGeom prst="roundRect">
                <a:avLst>
                  <a:gd name="adj" fmla="val 287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4081ADF-75D6-4142-AA32-CC20FB08F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350" y="1861909"/>
            <a:ext cx="2204944" cy="10015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48272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3CAE035-4A94-FC49-9167-6D311E56F05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BLIND: </a:t>
            </a:r>
            <a:r>
              <a:rPr kumimoji="1" lang="en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VCNet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7D71ED18-C340-0849-B9AA-FB64BC8F14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59201"/>
                <a:ext cx="10515600" cy="4884516"/>
              </a:xfrm>
              <a:prstGeom prst="roundRect">
                <a:avLst>
                  <a:gd name="adj" fmla="val 2873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kumimoji="1" lang="en-US" altLang="zh-CN" sz="2000">
                    <a:latin typeface="Helvetica" pitchFamily="2" charset="0"/>
                    <a:ea typeface="Microsoft YaHei" panose="020B0503020204020204" pitchFamily="34" charset="-122"/>
                  </a:rPr>
                  <a:t>Method</a:t>
                </a:r>
                <a:r>
                  <a:rPr kumimoji="1" lang="zh-CN" altLang="en-US" sz="2000">
                    <a:latin typeface="Helvetica" pitchFamily="2" charset="0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sz="2000">
                    <a:latin typeface="Helvetica" pitchFamily="2" charset="0"/>
                    <a:ea typeface="Microsoft YaHei" panose="020B0503020204020204" pitchFamily="34" charset="-122"/>
                  </a:rPr>
                  <a:t>-</a:t>
                </a:r>
                <a:r>
                  <a:rPr kumimoji="1" lang="zh-CN" altLang="en-US" sz="2000">
                    <a:latin typeface="Helvetica" pitchFamily="2" charset="0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sz="2000">
                    <a:latin typeface="Helvetica" pitchFamily="2" charset="0"/>
                    <a:ea typeface="Microsoft YaHei" panose="020B0503020204020204" pitchFamily="34" charset="-122"/>
                  </a:rPr>
                  <a:t>RIN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Aim: learn a mapping </a:t>
                </a:r>
                <a14:m>
                  <m:oMath xmlns:m="http://schemas.openxmlformats.org/officeDocument/2006/math"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𝐺</m:t>
                    </m:r>
                  </m:oMath>
                </a14:m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600" b="0" i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G</m:t>
                    </m:r>
                    <m:d>
                      <m:dPr>
                        <m:ctrlP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𝐼</m:t>
                        </m:r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 | </m:t>
                        </m:r>
                        <m:acc>
                          <m:accPr>
                            <m:chr m:val="̂"/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𝑀</m:t>
                            </m:r>
                          </m:e>
                        </m:acc>
                      </m:e>
                    </m:d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→</m:t>
                    </m:r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𝑂</m:t>
                    </m:r>
                  </m:oMath>
                </a14:m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.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Encoder-decoder structure with probabilistic contextual blocks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    (PCB, a residual block variant with a new normalization)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Probabilistic context normalization (PCN)</a:t>
                </a: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7D71ED18-C340-0849-B9AA-FB64BC8F14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59201"/>
                <a:ext cx="10515600" cy="4884516"/>
              </a:xfrm>
              <a:prstGeom prst="roundRect">
                <a:avLst>
                  <a:gd name="adj" fmla="val 287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8AAA04C-4342-734F-AFC0-3FC2E3840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851" y="3821048"/>
            <a:ext cx="6978297" cy="2422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4C5C17-05FC-DA42-B7B4-6BD1BD31F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714" y="1886194"/>
            <a:ext cx="2534678" cy="1015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2984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3CAE035-4A94-FC49-9167-6D311E56F05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BLIND: </a:t>
            </a:r>
            <a:r>
              <a:rPr kumimoji="1" lang="en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VCNet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7D71ED18-C340-0849-B9AA-FB64BC8F14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59201"/>
                <a:ext cx="10515600" cy="4884516"/>
              </a:xfrm>
              <a:prstGeom prst="roundRect">
                <a:avLst>
                  <a:gd name="adj" fmla="val 2873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kumimoji="1" lang="en-US" altLang="zh-CN" sz="2000">
                    <a:latin typeface="Helvetica" pitchFamily="2" charset="0"/>
                    <a:ea typeface="Microsoft YaHei" panose="020B0503020204020204" pitchFamily="34" charset="-122"/>
                  </a:rPr>
                  <a:t>Method</a:t>
                </a:r>
                <a:r>
                  <a:rPr kumimoji="1" lang="zh-CN" altLang="en-US" sz="2000">
                    <a:latin typeface="Helvetica" pitchFamily="2" charset="0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sz="2000">
                    <a:latin typeface="Helvetica" pitchFamily="2" charset="0"/>
                    <a:ea typeface="Microsoft YaHei" panose="020B0503020204020204" pitchFamily="34" charset="-122"/>
                  </a:rPr>
                  <a:t>-</a:t>
                </a:r>
                <a:r>
                  <a:rPr kumimoji="1" lang="zh-CN" altLang="en-US" sz="2000">
                    <a:latin typeface="Helvetica" pitchFamily="2" charset="0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sz="2000">
                    <a:latin typeface="Helvetica" pitchFamily="2" charset="0"/>
                    <a:ea typeface="Microsoft YaHei" panose="020B0503020204020204" pitchFamily="34" charset="-122"/>
                  </a:rPr>
                  <a:t>RIN</a:t>
                </a: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𝑃𝐶𝑁</m:t>
                    </m:r>
                    <m:d>
                      <m:dPr>
                        <m:ctrlP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𝑋</m:t>
                        </m:r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, </m:t>
                        </m:r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𝐻</m:t>
                        </m:r>
                      </m:e>
                    </m:d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𝛽</m:t>
                        </m:r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kumimoji="1" lang="en-US" altLang="zh-CN" sz="1600" b="0" i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Τ</m:t>
                        </m:r>
                        <m:d>
                          <m:dPr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𝑋</m:t>
                            </m:r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, </m:t>
                            </m:r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𝐻</m:t>
                            </m:r>
                          </m:e>
                        </m:d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+</m:t>
                        </m:r>
                        <m:d>
                          <m:dPr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1−</m:t>
                            </m:r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𝛽</m:t>
                            </m:r>
                          </m:e>
                        </m:d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𝑋</m:t>
                        </m:r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⊙</m:t>
                        </m:r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𝐻</m:t>
                        </m:r>
                      </m:e>
                    </m:d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⊙</m:t>
                    </m:r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𝐻</m:t>
                    </m:r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+</m:t>
                    </m:r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𝑋</m:t>
                    </m:r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⊙</m:t>
                    </m:r>
                    <m:acc>
                      <m:accPr>
                        <m:chr m:val="̅"/>
                        <m:ctrlP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𝐻</m:t>
                        </m:r>
                      </m:e>
                    </m:acc>
                  </m:oMath>
                </a14:m>
                <a:endParaRPr kumimoji="1" lang="en-US" altLang="zh-CN" sz="1600">
                  <a:latin typeface="Helvetica" pitchFamily="2" charset="0"/>
                  <a:ea typeface="Microsoft YaHei" panose="020B0503020204020204" pitchFamily="34" charset="-122"/>
                  <a:sym typeface="Wingdings" pitchFamily="2" charset="2"/>
                </a:endParaRPr>
              </a:p>
              <a:p>
                <a:pPr algn="just">
                  <a:lnSpc>
                    <a:spcPct val="100000"/>
                  </a:lnSpc>
                </a:pPr>
                <a:endParaRPr kumimoji="1" lang="en-US" altLang="zh-CN" sz="1600" b="0" i="0">
                  <a:latin typeface="Cambria Math" panose="02040503050406030204" pitchFamily="18" charset="0"/>
                  <a:ea typeface="Microsoft YaHei" panose="020B0503020204020204" pitchFamily="34" charset="-122"/>
                  <a:sym typeface="Wingdings" pitchFamily="2" charset="2"/>
                </a:endParaRP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600" b="0" i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Τ</m:t>
                    </m:r>
                    <m:d>
                      <m:dPr>
                        <m:ctrlP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𝑋</m:t>
                        </m:r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, </m:t>
                        </m:r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𝐻</m:t>
                        </m:r>
                      </m:e>
                    </m:d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𝑃</m:t>
                            </m:r>
                          </m:sub>
                        </m:sSub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−</m:t>
                        </m:r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𝜇</m:t>
                        </m:r>
                        <m:d>
                          <m:dPr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600" b="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Wingdings" pitchFamily="2" charset="2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1" lang="en-US" altLang="zh-CN" sz="1600" b="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Wingdings" pitchFamily="2" charset="2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,</m:t>
                            </m:r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𝐻</m:t>
                            </m:r>
                          </m:e>
                        </m:d>
                      </m:num>
                      <m:den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𝜎</m:t>
                        </m:r>
                        <m:d>
                          <m:dPr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600" b="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Wingdings" pitchFamily="2" charset="2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1" lang="en-US" altLang="zh-CN" sz="1600" b="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Wingdings" pitchFamily="2" charset="2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, </m:t>
                            </m:r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𝐻</m:t>
                            </m:r>
                          </m:e>
                        </m:d>
                      </m:den>
                    </m:f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⋅</m:t>
                    </m:r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𝜎</m:t>
                    </m:r>
                    <m:d>
                      <m:dPr>
                        <m:ctrlP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, </m:t>
                        </m:r>
                        <m:acc>
                          <m:accPr>
                            <m:chr m:val="̅"/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𝐻</m:t>
                            </m:r>
                          </m:e>
                        </m:acc>
                      </m:e>
                    </m:d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+</m:t>
                    </m:r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𝜇</m:t>
                    </m:r>
                    <m:d>
                      <m:dPr>
                        <m:ctrlP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, </m:t>
                        </m:r>
                        <m:acc>
                          <m:accPr>
                            <m:chr m:val="̅"/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𝐻</m:t>
                            </m:r>
                          </m:e>
                        </m:acc>
                      </m:e>
                    </m:d>
                  </m:oMath>
                </a14:m>
                <a:endParaRPr kumimoji="1" lang="en-US" altLang="zh-CN" sz="1600">
                  <a:latin typeface="Helvetica" pitchFamily="2" charset="0"/>
                  <a:ea typeface="Microsoft YaHei" panose="020B0503020204020204" pitchFamily="34" charset="-122"/>
                  <a:sym typeface="Wingdings" pitchFamily="2" charset="2"/>
                </a:endParaRPr>
              </a:p>
              <a:p>
                <a:pPr algn="just">
                  <a:lnSpc>
                    <a:spcPct val="100000"/>
                  </a:lnSpc>
                </a:pPr>
                <a:endParaRPr kumimoji="1" lang="en-US" altLang="zh-CN" sz="1600" b="0" i="1">
                  <a:latin typeface="Cambria Math" panose="02040503050406030204" pitchFamily="18" charset="0"/>
                  <a:ea typeface="Microsoft YaHei" panose="020B0503020204020204" pitchFamily="34" charset="-122"/>
                  <a:sym typeface="Wingdings" pitchFamily="2" charset="2"/>
                </a:endParaRPr>
              </a:p>
              <a:p>
                <a:pPr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𝛽</m:t>
                    </m:r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=</m:t>
                    </m:r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   squeeze-and-excitation module</a:t>
                </a:r>
              </a:p>
              <a:p>
                <a:pPr algn="just">
                  <a:lnSpc>
                    <a:spcPct val="100000"/>
                  </a:lnSpc>
                </a:pPr>
                <a:endParaRPr kumimoji="1" lang="en-US" altLang="zh-CN" sz="1600">
                  <a:latin typeface="Helvetica" pitchFamily="2" charset="0"/>
                  <a:ea typeface="Microsoft YaHei" panose="020B0503020204020204" pitchFamily="34" charset="-122"/>
                  <a:sym typeface="Wingdings" pitchFamily="2" charset="2"/>
                </a:endParaRPr>
              </a:p>
              <a:p>
                <a:pPr algn="just">
                  <a:lnSpc>
                    <a:spcPct val="100000"/>
                  </a:lnSpc>
                </a:pPr>
                <a:r>
                  <a:rPr lang="en" altLang="zh-CN" sz="1600">
                    <a:latin typeface="Helvetica" pitchFamily="2" charset="0"/>
                  </a:rPr>
                  <a:t>Literature shows feature mean is related to its global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" altLang="zh-CN" sz="1600">
                    <a:latin typeface="Helvetica" pitchFamily="2" charset="0"/>
                  </a:rPr>
                  <a:t>    semantic information and variance is highly correlated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" altLang="zh-CN" sz="1600">
                    <a:latin typeface="Helvetica" pitchFamily="2" charset="0"/>
                  </a:rPr>
                  <a:t>    to local patterns like texture.</a:t>
                </a: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7D71ED18-C340-0849-B9AA-FB64BC8F14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59201"/>
                <a:ext cx="10515600" cy="4884516"/>
              </a:xfrm>
              <a:prstGeom prst="roundRect">
                <a:avLst>
                  <a:gd name="adj" fmla="val 287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98F183A8-0B36-FB49-BECD-AF2749994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640" y="2769388"/>
            <a:ext cx="4690077" cy="2664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E93E6A1-E89D-494B-83F6-71261A410453}"/>
              </a:ext>
            </a:extLst>
          </p:cNvPr>
          <p:cNvSpPr/>
          <p:nvPr/>
        </p:nvSpPr>
        <p:spPr>
          <a:xfrm>
            <a:off x="2113280" y="6143607"/>
            <a:ext cx="79654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00">
                <a:latin typeface="Arial" panose="020B0604020202020204" pitchFamily="34" charset="0"/>
              </a:rPr>
              <a:t>Gatys, L.A., Ecker, A.S., Bethge, M.: Image style transfer using convolutional neural net- works. In: CVPR. pp. 2414–2423 (2016) </a:t>
            </a:r>
          </a:p>
          <a:p>
            <a:r>
              <a:rPr lang="en" altLang="zh-CN" sz="1000">
                <a:latin typeface="Arial" panose="020B0604020202020204" pitchFamily="34" charset="0"/>
              </a:rPr>
              <a:t>Johnson, J., Alahi, A., Fei-Fei, L.: Perceptual losses for real-time style transfer and super-resolution. In: ECCV. pp. 694–711 (2016) </a:t>
            </a:r>
          </a:p>
        </p:txBody>
      </p:sp>
    </p:spTree>
    <p:extLst>
      <p:ext uri="{BB962C8B-B14F-4D97-AF65-F5344CB8AC3E}">
        <p14:creationId xmlns:p14="http://schemas.microsoft.com/office/powerpoint/2010/main" val="3779032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3CAE035-4A94-FC49-9167-6D311E56F05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BLIND: </a:t>
            </a:r>
            <a:r>
              <a:rPr kumimoji="1" lang="en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VCNet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7D71ED18-C340-0849-B9AA-FB64BC8F14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59201"/>
                <a:ext cx="10515600" cy="3248079"/>
              </a:xfrm>
              <a:prstGeom prst="roundRect">
                <a:avLst>
                  <a:gd name="adj" fmla="val 2873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kumimoji="1" lang="en-US" altLang="zh-CN" sz="2000">
                    <a:latin typeface="Helvetica" pitchFamily="2" charset="0"/>
                    <a:ea typeface="Microsoft YaHei" panose="020B0503020204020204" pitchFamily="34" charset="-122"/>
                  </a:rPr>
                  <a:t>Method</a:t>
                </a:r>
                <a:r>
                  <a:rPr kumimoji="1" lang="zh-CN" altLang="en-US" sz="2000">
                    <a:latin typeface="Helvetica" pitchFamily="2" charset="0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sz="2000">
                    <a:latin typeface="Helvetica" pitchFamily="2" charset="0"/>
                    <a:ea typeface="Microsoft YaHei" panose="020B0503020204020204" pitchFamily="34" charset="-122"/>
                  </a:rPr>
                  <a:t>-</a:t>
                </a:r>
                <a:r>
                  <a:rPr kumimoji="1" lang="zh-CN" altLang="en-US" sz="2000">
                    <a:latin typeface="Helvetica" pitchFamily="2" charset="0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sz="2000">
                    <a:latin typeface="Helvetica" pitchFamily="2" charset="0"/>
                    <a:ea typeface="Microsoft YaHei" panose="020B0503020204020204" pitchFamily="34" charset="-122"/>
                  </a:rPr>
                  <a:t>RIN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Learning objective (reconstruction + semantic consistency + texture consistency + adversarial):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1600" b="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600" b="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  <m:t>𝑂</m:t>
                              </m:r>
                            </m:e>
                          </m:acc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  <m:t>,</m:t>
                          </m:r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  <m:t>𝑂</m:t>
                          </m:r>
                        </m:e>
                      </m:d>
                      <m:r>
                        <a:rPr kumimoji="1" lang="en-US" altLang="zh-CN" sz="1600" b="0" i="1"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1600" b="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1600" b="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b="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  <m:t>𝑂</m:t>
                                  </m:r>
                                </m:e>
                              </m:acc>
                              <m:r>
                                <a:rPr kumimoji="1" lang="en-US" altLang="zh-CN" sz="1600" b="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r>
                                <a:rPr kumimoji="1" lang="en-US" altLang="zh-CN" sz="1600" b="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𝑂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600" b="0" i="1"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Wingdings" pitchFamily="2" charset="2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sz="1600" b="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1600" b="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  <m:t>𝑉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sz="1600" b="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Wingdings" pitchFamily="2" charset="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1600" b="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Wingdings" pitchFamily="2" charset="2"/>
                                        </a:rPr>
                                        <m:t>𝑂</m:t>
                                      </m:r>
                                    </m:e>
                                  </m:acc>
                                </m:sub>
                                <m:sup>
                                  <m:r>
                                    <a:rPr kumimoji="1" lang="en-US" altLang="zh-CN" sz="1600" b="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zh-CN" sz="1600" b="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  <m:t>𝑂</m:t>
                                  </m:r>
                                </m:sub>
                                <m:sup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600" b="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𝑚𝑟𝑓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1600" b="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600" b="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𝑂</m:t>
                              </m:r>
                            </m:e>
                          </m:acc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 </m:t>
                          </m:r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𝑂</m:t>
                          </m:r>
                        </m:e>
                      </m:d>
                      <m:r>
                        <a:rPr kumimoji="1" lang="en-US" altLang="zh-CN" sz="1600" b="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1600" b="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600" b="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𝑂</m:t>
                              </m:r>
                            </m:e>
                          </m:acc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1600" b="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𝑂</m:t>
                          </m:r>
                        </m:e>
                      </m:d>
                    </m:oMath>
                  </m:oMathPara>
                </a14:m>
                <a:endParaRPr kumimoji="1" lang="en-US" altLang="zh-CN" sz="1600" b="0">
                  <a:latin typeface="Helvetica" pitchFamily="2" charset="0"/>
                  <a:ea typeface="Microsoft YaHei" panose="020B0503020204020204" pitchFamily="34" charset="-122"/>
                  <a:sym typeface="Wingdings" pitchFamily="2" charset="2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   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𝑂</m:t>
                        </m:r>
                      </m:e>
                    </m:acc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𝐺</m:t>
                    </m:r>
                    <m:d>
                      <m:dPr>
                        <m:ctrlP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𝐼</m:t>
                        </m:r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 | </m:t>
                        </m:r>
                        <m:acc>
                          <m:accPr>
                            <m:chr m:val="̂"/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𝑀</m:t>
                            </m:r>
                          </m:e>
                        </m:acc>
                      </m:e>
                    </m:d>
                  </m:oMath>
                </a14:m>
                <a:r>
                  <a:rPr kumimoji="1" lang="en-US" altLang="zh-CN" sz="1600" b="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kumimoji="1" lang="en-US" altLang="zh-CN" sz="1600" b="0">
                  <a:latin typeface="Helvetica" pitchFamily="2" charset="0"/>
                  <a:ea typeface="Microsoft YaHei" panose="020B0503020204020204" pitchFamily="34" charset="-122"/>
                  <a:sym typeface="Wingdings" pitchFamily="2" charset="2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    </a:t>
                </a:r>
                <a14:m>
                  <m:oMath xmlns:m="http://schemas.openxmlformats.org/officeDocument/2006/math"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𝑉</m:t>
                    </m:r>
                  </m:oMath>
                </a14:m>
                <a:r>
                  <a:rPr kumimoji="1" lang="en-US" altLang="zh-CN" sz="1600" b="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: VGG19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𝐿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𝑚𝑟𝑓</m:t>
                        </m:r>
                      </m:sub>
                    </m:sSub>
                  </m:oMath>
                </a14:m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: ID-MRF loss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kumimoji="1" lang="en-US" altLang="zh-CN" sz="1600" b="0">
                    <a:ea typeface="Microsoft YaHei" panose="020B0503020204020204" pitchFamily="34" charset="-122"/>
                    <a:sym typeface="Wingdings" pitchFamily="2" charset="2"/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𝑟</m:t>
                            </m:r>
                          </m:sub>
                        </m:sSub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𝑠</m:t>
                            </m:r>
                          </m:sub>
                        </m:sSub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𝑓</m:t>
                            </m:r>
                          </m:sub>
                        </m:sSub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kumimoji="1" lang="en-US" altLang="zh-CN" sz="1600" b="0" i="1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itchFamily="2" charset="2"/>
                      </a:rPr>
                      <m:t>:</m:t>
                    </m:r>
                    <m:d>
                      <m:dPr>
                        <m:ctrlP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1.4, </m:t>
                        </m:r>
                        <m:sSup>
                          <m:sSupPr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−4</m:t>
                            </m:r>
                          </m:sup>
                        </m:sSup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−3</m:t>
                            </m:r>
                          </m:sup>
                        </m:sSup>
                        <m:r>
                          <a:rPr kumimoji="1" lang="en-US" altLang="zh-CN" sz="1600" b="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Wingdings" pitchFamily="2" charset="2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zh-CN" sz="1600" b="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Wingdings" pitchFamily="2" charset="2"/>
                              </a:rPr>
                              <m:t>−3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zh-CN" sz="1600" b="0">
                  <a:latin typeface="Helvetica" pitchFamily="2" charset="0"/>
                  <a:ea typeface="Microsoft YaHei" panose="020B0503020204020204" pitchFamily="34" charset="-122"/>
                  <a:sym typeface="Wingdings" pitchFamily="2" charset="2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kumimoji="1" lang="en-US" altLang="zh-CN" sz="1600">
                  <a:latin typeface="Helvetica" pitchFamily="2" charset="0"/>
                  <a:ea typeface="Microsoft YaHei" panose="020B0503020204020204" pitchFamily="34" charset="-122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7D71ED18-C340-0849-B9AA-FB64BC8F14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59201"/>
                <a:ext cx="10515600" cy="3248079"/>
              </a:xfrm>
              <a:prstGeom prst="roundRect">
                <a:avLst>
                  <a:gd name="adj" fmla="val 287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E324C7F9-27DA-AC4C-B0E9-DC513709E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191760"/>
                <a:ext cx="10515600" cy="1325563"/>
              </a:xfrm>
              <a:prstGeom prst="roundRect">
                <a:avLst>
                  <a:gd name="adj" fmla="val 6705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kumimoji="1" lang="en-US" altLang="zh-CN" sz="2000">
                    <a:latin typeface="Helvetica" pitchFamily="2" charset="0"/>
                    <a:ea typeface="Microsoft YaHei" panose="020B0503020204020204" pitchFamily="34" charset="-122"/>
                  </a:rPr>
                  <a:t>Training procedure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kumimoji="1" lang="en-US" altLang="zh-CN" sz="1600">
                    <a:latin typeface="Helvetica" pitchFamily="2" charset="0"/>
                    <a:ea typeface="Microsoft YaHei" panose="020B0503020204020204" pitchFamily="34" charset="-122"/>
                    <a:sym typeface="Wingdings" pitchFamily="2" charset="2"/>
                  </a:rPr>
                  <a:t>MPN and RIN are separately trained at first. After both networks are converged, we jointly opimize</a:t>
                </a:r>
              </a:p>
              <a:p>
                <a:pPr marL="0" indent="0" algn="just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1600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  <m:t>𝐺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  <m:t>𝐼</m:t>
                                  </m:r>
                                </m:e>
                              </m:d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  <m:t>𝑀</m:t>
                              </m:r>
                            </m:e>
                          </m:d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Wingdings" pitchFamily="2" charset="2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  <m:t>𝐼</m:t>
                                  </m:r>
                                </m:e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Wingdings" pitchFamily="2" charset="2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Wingdings" pitchFamily="2" charset="2"/>
                                        </a:rPr>
                                        <m:t>𝐼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Wingdings" pitchFamily="2" charset="2"/>
                                </a:rPr>
                                <m:t>𝑂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CN" sz="1600">
                  <a:latin typeface="Helvetica" pitchFamily="2" charset="0"/>
                  <a:ea typeface="Microsoft YaHei" panose="020B0503020204020204" pitchFamily="34" charset="-122"/>
                  <a:sym typeface="Wingdings" pitchFamily="2" charset="2"/>
                </a:endParaRPr>
              </a:p>
              <a:p>
                <a:pPr marL="0" indent="0" algn="just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kumimoji="1" lang="en-US" altLang="zh-CN" sz="1600">
                  <a:latin typeface="Helvetica" pitchFamily="2" charset="0"/>
                  <a:ea typeface="Microsoft YaHei" panose="020B0503020204020204" pitchFamily="34" charset="-122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E324C7F9-27DA-AC4C-B0E9-DC513709E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91760"/>
                <a:ext cx="10515600" cy="1325563"/>
              </a:xfrm>
              <a:prstGeom prst="roundRect">
                <a:avLst>
                  <a:gd name="adj" fmla="val 6705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564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3CAE035-4A94-FC49-9167-6D311E56F05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BLIND: </a:t>
            </a:r>
            <a:r>
              <a:rPr kumimoji="1" lang="en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VCNet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7D71ED18-C340-0849-B9AA-FB64BC8F1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9201"/>
            <a:ext cx="10515600" cy="4884516"/>
          </a:xfrm>
          <a:prstGeom prst="roundRect">
            <a:avLst>
              <a:gd name="adj" fmla="val 287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2000">
                <a:latin typeface="Helvetica" pitchFamily="2" charset="0"/>
                <a:ea typeface="Microsoft YaHei" panose="020B0503020204020204" pitchFamily="34" charset="-122"/>
              </a:rPr>
              <a:t>Experimental results</a:t>
            </a:r>
          </a:p>
          <a:p>
            <a:pPr algn="just">
              <a:lnSpc>
                <a:spcPct val="100000"/>
              </a:lnSpc>
            </a:pPr>
            <a:r>
              <a:rPr lang="en" altLang="zh-CN" sz="1600">
                <a:latin typeface="Helvetica" pitchFamily="2" charset="0"/>
              </a:rPr>
              <a:t>Contextual Attention, Multi-column, PartialConv, GatedConv (DeepFill v2)</a:t>
            </a:r>
          </a:p>
          <a:p>
            <a:pPr algn="just">
              <a:lnSpc>
                <a:spcPct val="100000"/>
              </a:lnSpc>
            </a:pPr>
            <a:r>
              <a:rPr lang="en" altLang="zh-CN" sz="1600">
                <a:latin typeface="Helvetica" pitchFamily="2" charset="0"/>
              </a:rPr>
              <a:t>Equipped with MPN in front of their inputs, trained from scratch.</a:t>
            </a:r>
          </a:p>
          <a:p>
            <a:pPr algn="just">
              <a:lnSpc>
                <a:spcPct val="100000"/>
              </a:lnSpc>
            </a:pPr>
            <a:endParaRPr lang="en" altLang="zh-CN" sz="1600">
              <a:latin typeface="Helvetica" pitchFamily="2" charset="0"/>
            </a:endParaRPr>
          </a:p>
          <a:p>
            <a:pPr algn="just">
              <a:lnSpc>
                <a:spcPct val="100000"/>
              </a:lnSpc>
            </a:pPr>
            <a:r>
              <a:rPr lang="en" altLang="zh-CN" sz="1600">
                <a:latin typeface="Helvetica" pitchFamily="2" charset="0"/>
              </a:rPr>
              <a:t>Quantitative results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A6D91B-B40C-A840-92CD-21159BBA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615690"/>
            <a:ext cx="7924800" cy="2552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16266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3CAE035-4A94-FC49-9167-6D311E56F05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BLIND: </a:t>
            </a:r>
            <a:r>
              <a:rPr kumimoji="1" lang="en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VCNet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7D71ED18-C340-0849-B9AA-FB64BC8F1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9201"/>
            <a:ext cx="10515600" cy="4884516"/>
          </a:xfrm>
          <a:prstGeom prst="roundRect">
            <a:avLst>
              <a:gd name="adj" fmla="val 287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2000">
                <a:latin typeface="Helvetica" pitchFamily="2" charset="0"/>
                <a:ea typeface="Microsoft YaHei" panose="020B0503020204020204" pitchFamily="34" charset="-122"/>
              </a:rPr>
              <a:t>Experimental results</a:t>
            </a:r>
          </a:p>
          <a:p>
            <a:pPr algn="just">
              <a:lnSpc>
                <a:spcPct val="10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Qualitative</a:t>
            </a:r>
            <a:r>
              <a:rPr lang="en" altLang="zh-CN" sz="1600">
                <a:latin typeface="Helvetica" pitchFamily="2" charset="0"/>
              </a:rPr>
              <a:t> results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0CFD99-F1F6-FE49-96E6-854D90CC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475" y="2260466"/>
            <a:ext cx="5607050" cy="4193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24833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3CAE035-4A94-FC49-9167-6D311E56F05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BLIND: </a:t>
            </a:r>
            <a:r>
              <a:rPr kumimoji="1" lang="en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VCNet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7D71ED18-C340-0849-B9AA-FB64BC8F1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9201"/>
            <a:ext cx="10515600" cy="4884516"/>
          </a:xfrm>
          <a:prstGeom prst="roundRect">
            <a:avLst>
              <a:gd name="adj" fmla="val 287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2000">
                <a:latin typeface="Helvetica" pitchFamily="2" charset="0"/>
                <a:ea typeface="Microsoft YaHei" panose="020B0503020204020204" pitchFamily="34" charset="-122"/>
              </a:rPr>
              <a:t>Experimental results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BCA979-DD73-4245-A7D1-E3760C459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72" y="2397620"/>
            <a:ext cx="4784090" cy="14885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96D8347-CDB7-1E4F-A734-6B91A8B6C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61589"/>
            <a:ext cx="5078730" cy="13245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DD1614-F1B2-424C-B077-73125FD19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270" y="4346387"/>
            <a:ext cx="4727891" cy="13918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721254-BF53-2B4B-9C2F-BFA219536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7104" y="4346387"/>
            <a:ext cx="5127625" cy="14069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70121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3CAE035-4A94-FC49-9167-6D311E56F05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BLIND: </a:t>
            </a:r>
            <a:r>
              <a:rPr kumimoji="1" lang="en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VCNet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7D71ED18-C340-0849-B9AA-FB64BC8F1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9201"/>
            <a:ext cx="10515600" cy="4884516"/>
          </a:xfrm>
          <a:prstGeom prst="roundRect">
            <a:avLst>
              <a:gd name="adj" fmla="val 287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2000">
                <a:latin typeface="Helvetica" pitchFamily="2" charset="0"/>
                <a:ea typeface="Microsoft YaHei" panose="020B0503020204020204" pitchFamily="34" charset="-122"/>
              </a:rPr>
              <a:t>Experimental results</a:t>
            </a:r>
          </a:p>
          <a:p>
            <a:pPr>
              <a:lnSpc>
                <a:spcPct val="100000"/>
              </a:lnSpc>
            </a:pPr>
            <a:r>
              <a:rPr kumimoji="1" lang="en" altLang="zh-CN" sz="16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Ablation</a:t>
            </a:r>
            <a:endParaRPr kumimoji="1" lang="en-US" altLang="zh-CN" sz="1600">
              <a:latin typeface="Helvetica" pitchFamily="2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6BDBDE-AAE0-C144-A1B4-A28A60C6A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172" y="2165144"/>
            <a:ext cx="7015655" cy="42112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807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831C9AC-F59E-B344-B11B-A4C408172EEB}"/>
              </a:ext>
            </a:extLst>
          </p:cNvPr>
          <p:cNvSpPr/>
          <p:nvPr/>
        </p:nvSpPr>
        <p:spPr>
          <a:xfrm>
            <a:off x="0" y="-1"/>
            <a:ext cx="12192000" cy="45624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8C71CD-C40C-7A45-910E-2CB992C7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 INTRODUCTION</a:t>
            </a:r>
            <a:endParaRPr kumimoji="1" lang="zh-CN" altLang="en-US" sz="44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70687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D3DB60E-3C4F-AD4F-B92A-D86EF74B1830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BLIND: </a:t>
            </a:r>
            <a:r>
              <a:rPr kumimoji="1" lang="en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VCNet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7F8BFA6-79DD-8C45-B52E-3E37E9714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437" y="1782183"/>
            <a:ext cx="5133395" cy="19744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487717-6855-B844-AA4C-4079D77FB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67" y="1782183"/>
            <a:ext cx="5429833" cy="19744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49CFA18-41F8-7344-AEE7-F0E592CFB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67" y="4035806"/>
            <a:ext cx="10859665" cy="2374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7481222-2189-DA46-A17B-316B6873EB93}"/>
              </a:ext>
            </a:extLst>
          </p:cNvPr>
          <p:cNvSpPr txBox="1"/>
          <p:nvPr/>
        </p:nvSpPr>
        <p:spPr>
          <a:xfrm>
            <a:off x="2948913" y="136920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Helvetica" pitchFamily="2" charset="0"/>
                <a:cs typeface="Arial" panose="020B0604020202020204" pitchFamily="34" charset="0"/>
              </a:rPr>
              <a:t>VCNet</a:t>
            </a:r>
            <a:endParaRPr kumimoji="1" lang="zh-CN" altLang="en-US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8851EF-C4BC-3249-97F0-B03473C01665}"/>
              </a:ext>
            </a:extLst>
          </p:cNvPr>
          <p:cNvSpPr txBox="1"/>
          <p:nvPr/>
        </p:nvSpPr>
        <p:spPr>
          <a:xfrm>
            <a:off x="5304757" y="645776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Helvetica" pitchFamily="2" charset="0"/>
                <a:cs typeface="Arial" panose="020B0604020202020204" pitchFamily="34" charset="0"/>
              </a:rPr>
              <a:t>EdgeConnect</a:t>
            </a:r>
            <a:endParaRPr kumimoji="1" lang="zh-CN" altLang="en-US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F62CC6-2F0D-7244-B955-2F071F82DFC7}"/>
              </a:ext>
            </a:extLst>
          </p:cNvPr>
          <p:cNvSpPr txBox="1"/>
          <p:nvPr/>
        </p:nvSpPr>
        <p:spPr>
          <a:xfrm>
            <a:off x="8450020" y="141285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Helvetica" pitchFamily="2" charset="0"/>
                <a:cs typeface="Arial" panose="020B0604020202020204" pitchFamily="34" charset="0"/>
              </a:rPr>
              <a:t>PGGAN</a:t>
            </a:r>
            <a:endParaRPr kumimoji="1" lang="zh-CN" altLang="en-US">
              <a:latin typeface="Helvetica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672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831C9AC-F59E-B344-B11B-A4C408172EEB}"/>
              </a:ext>
            </a:extLst>
          </p:cNvPr>
          <p:cNvSpPr/>
          <p:nvPr/>
        </p:nvSpPr>
        <p:spPr>
          <a:xfrm>
            <a:off x="0" y="-1"/>
            <a:ext cx="12192000" cy="45624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8C71CD-C40C-7A45-910E-2CB992C7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5 THINKING</a:t>
            </a:r>
            <a:endParaRPr kumimoji="1" lang="zh-CN" altLang="en-US" sz="44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74533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3BFD5B8-D6DC-264A-B976-55E96E46E9BB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Thinking…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9839C-A17C-AC40-9434-82D65AFF1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9201"/>
            <a:ext cx="10515600" cy="4884516"/>
          </a:xfrm>
          <a:prstGeom prst="roundRect">
            <a:avLst>
              <a:gd name="adj" fmla="val 287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zh-CN" altLang="en-US" sz="2000">
                <a:latin typeface="Helvetica" pitchFamily="2" charset="0"/>
                <a:ea typeface="Microsoft YaHei" panose="020B0503020204020204" pitchFamily="34" charset="-122"/>
              </a:rPr>
              <a:t>由 </a:t>
            </a:r>
            <a:r>
              <a:rPr kumimoji="1" lang="en-US" altLang="zh-CN" sz="2000">
                <a:latin typeface="Helvetica" pitchFamily="2" charset="0"/>
                <a:ea typeface="Microsoft YaHei" panose="020B0503020204020204" pitchFamily="34" charset="-122"/>
              </a:rPr>
              <a:t>dataset</a:t>
            </a:r>
            <a:r>
              <a:rPr kumimoji="1" lang="zh-CN" altLang="en-US" sz="2000">
                <a:latin typeface="Helvetica" pitchFamily="2" charset="0"/>
                <a:ea typeface="Microsoft YaHei" panose="020B0503020204020204" pitchFamily="34" charset="-122"/>
              </a:rPr>
              <a:t> 引发的思考</a:t>
            </a:r>
            <a:endParaRPr kumimoji="1" lang="en-US" altLang="zh-CN" sz="2000">
              <a:latin typeface="Helvetica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Dataset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Paris StreetView / ImageNet / Places / CelebA + </a:t>
            </a:r>
            <a:r>
              <a:rPr kumimoji="1" lang="en-US" altLang="zh-CN" sz="1600">
                <a:solidFill>
                  <a:srgbClr val="C00000"/>
                </a:solidFill>
                <a:latin typeface="Helvetica" pitchFamily="2" charset="0"/>
                <a:ea typeface="Microsoft YaHei" panose="020B0503020204020204" pitchFamily="34" charset="-122"/>
              </a:rPr>
              <a:t>artificial distortion</a:t>
            </a:r>
          </a:p>
          <a:p>
            <a:pPr lvl="1">
              <a:lnSpc>
                <a:spcPct val="100000"/>
              </a:lnSpc>
            </a:pPr>
            <a:endParaRPr kumimoji="1" lang="en-US" altLang="zh-CN" sz="1800">
              <a:latin typeface="Helvetica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Applications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Object removal——mask</a:t>
            </a:r>
            <a:r>
              <a:rPr kumimoji="1" lang="zh-CN" altLang="en-US" sz="1600">
                <a:latin typeface="Helvetica" pitchFamily="2" charset="0"/>
                <a:ea typeface="Microsoft YaHei" panose="020B0503020204020204" pitchFamily="34" charset="-122"/>
              </a:rPr>
              <a:t> 可以人为构造</a:t>
            </a:r>
            <a:endParaRPr kumimoji="1" lang="en-US" altLang="zh-CN" sz="1600">
              <a:latin typeface="Helvetica" pitchFamily="2" charset="0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sz="1600">
                <a:latin typeface="Helvetica" pitchFamily="2" charset="0"/>
                <a:ea typeface="Microsoft YaHei" panose="020B0503020204020204" pitchFamily="34" charset="-122"/>
              </a:rPr>
              <a:t>修复污染图像</a:t>
            </a: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——</a:t>
            </a:r>
            <a:r>
              <a:rPr kumimoji="1" lang="zh-CN" altLang="en-US" sz="1600">
                <a:latin typeface="Helvetica" pitchFamily="2" charset="0"/>
                <a:ea typeface="Microsoft YaHei" panose="020B0503020204020204" pitchFamily="34" charset="-122"/>
              </a:rPr>
              <a:t>人为构造的 </a:t>
            </a: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mask</a:t>
            </a:r>
            <a:r>
              <a:rPr kumimoji="1" lang="zh-CN" altLang="en-US" sz="1600">
                <a:latin typeface="Helvetica" pitchFamily="2" charset="0"/>
                <a:ea typeface="Microsoft YaHei" panose="020B0503020204020204" pitchFamily="34" charset="-122"/>
              </a:rPr>
              <a:t> 与污染形成的 </a:t>
            </a: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mask</a:t>
            </a:r>
            <a:r>
              <a:rPr kumimoji="1" lang="zh-CN" altLang="en-US" sz="1600">
                <a:latin typeface="Helvetica" pitchFamily="2" charset="0"/>
                <a:ea typeface="Microsoft YaHei" panose="020B0503020204020204" pitchFamily="34" charset="-122"/>
              </a:rPr>
              <a:t> 存在差异</a:t>
            </a:r>
            <a:endParaRPr kumimoji="1" lang="en-US" altLang="zh-CN" sz="1600">
              <a:latin typeface="Helvetica" pitchFamily="2" charset="0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kumimoji="1" lang="en-US" altLang="zh-CN" sz="1600">
              <a:latin typeface="Helvetica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Unpaired image inpainting?</a:t>
            </a:r>
          </a:p>
          <a:p>
            <a:pPr lvl="1">
              <a:lnSpc>
                <a:spcPct val="100000"/>
              </a:lnSpc>
            </a:pPr>
            <a:r>
              <a:rPr kumimoji="1" lang="zh-CN" altLang="en-US" sz="1600">
                <a:latin typeface="Helvetica" pitchFamily="2" charset="0"/>
                <a:ea typeface="Microsoft YaHei" panose="020B0503020204020204" pitchFamily="34" charset="-122"/>
              </a:rPr>
              <a:t>训练时，也不提供 </a:t>
            </a: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corrupted images</a:t>
            </a:r>
            <a:r>
              <a:rPr kumimoji="1" lang="zh-CN" altLang="en-US" sz="1600">
                <a:latin typeface="Helvetica" pitchFamily="2" charset="0"/>
                <a:ea typeface="Microsoft YaHei" panose="020B0503020204020204" pitchFamily="34" charset="-122"/>
              </a:rPr>
              <a:t> 对应的</a:t>
            </a: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 ground-truth</a:t>
            </a:r>
            <a:r>
              <a:rPr kumimoji="1" lang="zh-CN" altLang="en-US" sz="1600"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images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Corrupted image domain </a:t>
            </a: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  <a:sym typeface="Wingdings" pitchFamily="2" charset="2"/>
              </a:rPr>
              <a:t> Uncorrupted image domain</a:t>
            </a:r>
            <a:endParaRPr kumimoji="1" lang="en-US" altLang="zh-CN" sz="1600">
              <a:latin typeface="Helvetica" pitchFamily="2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5143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3BFD5B8-D6DC-264A-B976-55E96E46E9BB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Thinking…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9839C-A17C-AC40-9434-82D65AFF1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9201"/>
            <a:ext cx="10515600" cy="4884516"/>
          </a:xfrm>
          <a:prstGeom prst="roundRect">
            <a:avLst>
              <a:gd name="adj" fmla="val 287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zh-CN" altLang="en-US" sz="2000">
                <a:latin typeface="Helvetica" pitchFamily="2" charset="0"/>
                <a:ea typeface="Microsoft YaHei" panose="020B0503020204020204" pitchFamily="34" charset="-122"/>
              </a:rPr>
              <a:t>由 </a:t>
            </a:r>
            <a:r>
              <a:rPr kumimoji="1" lang="en-US" altLang="zh-CN" sz="2000">
                <a:latin typeface="Helvetica" pitchFamily="2" charset="0"/>
                <a:ea typeface="Microsoft YaHei" panose="020B0503020204020204" pitchFamily="34" charset="-122"/>
              </a:rPr>
              <a:t>reconstruction loss</a:t>
            </a:r>
            <a:r>
              <a:rPr kumimoji="1" lang="zh-CN" altLang="en-US" sz="2000">
                <a:latin typeface="Helvetica" pitchFamily="2" charset="0"/>
                <a:ea typeface="Microsoft YaHei" panose="020B0503020204020204" pitchFamily="34" charset="-122"/>
              </a:rPr>
              <a:t> 引发的思考</a:t>
            </a:r>
            <a:endParaRPr kumimoji="1" lang="en-US" altLang="zh-CN" sz="1800">
              <a:latin typeface="Helvetica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L1 loss / L2 loss</a:t>
            </a:r>
          </a:p>
          <a:p>
            <a:pPr>
              <a:lnSpc>
                <a:spcPct val="10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Image inpainting </a:t>
            </a: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本身是一个 </a:t>
            </a: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ill-posed problem</a:t>
            </a: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，那么</a:t>
            </a: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 reconstruction loss</a:t>
            </a: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 的合理性值得质疑</a:t>
            </a:r>
            <a:endParaRPr kumimoji="1" lang="en-US" altLang="zh-CN" sz="1800">
              <a:latin typeface="Helvetica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Reconstruction loss</a:t>
            </a: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 会导致生成的图像模糊，即对局部真实性有害</a:t>
            </a:r>
            <a:endParaRPr kumimoji="1" lang="en-US" altLang="zh-CN" sz="1800">
              <a:latin typeface="Helvetica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kumimoji="1" lang="en" altLang="zh-CN" sz="1800">
                <a:latin typeface="Helvetica" pitchFamily="2" charset="0"/>
                <a:ea typeface="Microsoft YaHei" panose="020B0503020204020204" pitchFamily="34" charset="-122"/>
              </a:rPr>
              <a:t>[Contextual Attention] Our conclusion is that the pixel-wise reconstruction loss, although tends to make the result blurry, is an essential ingredient for image inpainting. The reconstruction loss is helpful in capturing content structures and serves as a powerful regularization term for training GANs. </a:t>
            </a:r>
          </a:p>
          <a:p>
            <a:pPr>
              <a:lnSpc>
                <a:spcPct val="100000"/>
              </a:lnSpc>
            </a:pPr>
            <a:endParaRPr kumimoji="1" lang="en" altLang="zh-CN" sz="1800">
              <a:latin typeface="Helvetica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" sz="1800">
                <a:latin typeface="Helvetica" pitchFamily="2" charset="0"/>
                <a:ea typeface="Microsoft YaHei" panose="020B0503020204020204" pitchFamily="34" charset="-122"/>
              </a:rPr>
              <a:t>现有方法</a:t>
            </a: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非常依赖于 </a:t>
            </a: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reconstruction loss</a:t>
            </a: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，能否找到只用 </a:t>
            </a: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adversarial loss</a:t>
            </a: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 的方式呢？</a:t>
            </a:r>
            <a:endParaRPr kumimoji="1" lang="en-US" altLang="zh-CN" sz="1600">
              <a:latin typeface="Helvetica" pitchFamily="2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065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3BFD5B8-D6DC-264A-B976-55E96E46E9BB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Thinking…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9839C-A17C-AC40-9434-82D65AFF1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9200"/>
            <a:ext cx="10515600" cy="2079679"/>
          </a:xfrm>
          <a:prstGeom prst="roundRect">
            <a:avLst>
              <a:gd name="adj" fmla="val 287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zh-CN" altLang="en-US" sz="2000">
                <a:latin typeface="Helvetica" pitchFamily="2" charset="0"/>
                <a:ea typeface="Microsoft YaHei" panose="020B0503020204020204" pitchFamily="34" charset="-122"/>
              </a:rPr>
              <a:t>由 </a:t>
            </a:r>
            <a:r>
              <a:rPr kumimoji="1" lang="en-US" altLang="zh-CN" sz="2000">
                <a:latin typeface="Helvetica" pitchFamily="2" charset="0"/>
                <a:ea typeface="Microsoft YaHei" panose="020B0503020204020204" pitchFamily="34" charset="-122"/>
              </a:rPr>
              <a:t>EdgeConnect </a:t>
            </a:r>
            <a:r>
              <a:rPr kumimoji="1" lang="zh-CN" altLang="en-US" sz="2000">
                <a:latin typeface="Helvetica" pitchFamily="2" charset="0"/>
                <a:ea typeface="Microsoft YaHei" panose="020B0503020204020204" pitchFamily="34" charset="-122"/>
              </a:rPr>
              <a:t>引发的思考</a:t>
            </a:r>
            <a:endParaRPr kumimoji="1" lang="en-US" altLang="zh-CN" sz="2000">
              <a:latin typeface="Helvetica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Edge map</a:t>
            </a: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 是一种先验</a:t>
            </a:r>
            <a:endParaRPr kumimoji="1" lang="en-US" altLang="zh-CN" sz="1800">
              <a:latin typeface="Helvetica" pitchFamily="2" charset="0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sz="1600">
                <a:latin typeface="Helvetica" pitchFamily="2" charset="0"/>
                <a:ea typeface="Microsoft YaHei" panose="020B0503020204020204" pitchFamily="34" charset="-122"/>
              </a:rPr>
              <a:t>还有什么先验可以帮助 </a:t>
            </a: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inpainting</a:t>
            </a:r>
            <a:r>
              <a:rPr kumimoji="1" lang="zh-CN" altLang="en-US" sz="1600">
                <a:latin typeface="Helvetica" pitchFamily="2" charset="0"/>
                <a:ea typeface="Microsoft YaHei" panose="020B0503020204020204" pitchFamily="34" charset="-122"/>
              </a:rPr>
              <a:t>？例如语义分割图？</a:t>
            </a:r>
            <a:endParaRPr kumimoji="1" lang="en-US" altLang="zh-CN" sz="1600">
              <a:latin typeface="Helvetica" pitchFamily="2" charset="0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kumimoji="1" lang="en-US" altLang="zh-CN" sz="1800">
              <a:latin typeface="Helvetica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kumimoji="1" lang="en-US" altLang="zh-CN" sz="1600">
              <a:latin typeface="Helvetica" pitchFamily="2" charset="0"/>
              <a:ea typeface="Microsoft YaHei" panose="020B0503020204020204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A6D95BB-CB66-884B-9034-C14DFDED6D38}"/>
              </a:ext>
            </a:extLst>
          </p:cNvPr>
          <p:cNvSpPr txBox="1">
            <a:spLocks/>
          </p:cNvSpPr>
          <p:nvPr/>
        </p:nvSpPr>
        <p:spPr>
          <a:xfrm>
            <a:off x="838200" y="4038732"/>
            <a:ext cx="10515600" cy="2079679"/>
          </a:xfrm>
          <a:prstGeom prst="roundRect">
            <a:avLst>
              <a:gd name="adj" fmla="val 287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kumimoji="1" lang="zh-CN" altLang="en-US" sz="2000">
                <a:latin typeface="Helvetica" pitchFamily="2" charset="0"/>
                <a:ea typeface="Microsoft YaHei" panose="020B0503020204020204" pitchFamily="34" charset="-122"/>
              </a:rPr>
              <a:t>由 </a:t>
            </a:r>
            <a:r>
              <a:rPr kumimoji="1" lang="en-US" altLang="zh-CN" sz="2000">
                <a:latin typeface="Helvetica" pitchFamily="2" charset="0"/>
                <a:ea typeface="Microsoft YaHei" panose="020B0503020204020204" pitchFamily="34" charset="-122"/>
              </a:rPr>
              <a:t>ill-posed </a:t>
            </a:r>
            <a:r>
              <a:rPr kumimoji="1" lang="zh-CN" altLang="en-US" sz="2000">
                <a:latin typeface="Helvetica" pitchFamily="2" charset="0"/>
                <a:ea typeface="Microsoft YaHei" panose="020B0503020204020204" pitchFamily="34" charset="-122"/>
              </a:rPr>
              <a:t>引发的思考</a:t>
            </a:r>
            <a:endParaRPr kumimoji="1" lang="en-US" altLang="zh-CN" sz="2000">
              <a:latin typeface="Helvetica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1600">
                <a:latin typeface="Helvetica" pitchFamily="2" charset="0"/>
                <a:ea typeface="Microsoft YaHei" panose="020B0503020204020204" pitchFamily="34" charset="-122"/>
              </a:rPr>
              <a:t>能否让同一个模型输出不同的、但都合理的填充图像？</a:t>
            </a:r>
            <a:endParaRPr kumimoji="1" lang="en-US" altLang="zh-CN" sz="1600">
              <a:latin typeface="Helvetica" pitchFamily="2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3769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696E340-2D13-FB4E-AC05-F2FAB586781A}"/>
              </a:ext>
            </a:extLst>
          </p:cNvPr>
          <p:cNvSpPr/>
          <p:nvPr/>
        </p:nvSpPr>
        <p:spPr>
          <a:xfrm>
            <a:off x="0" y="0"/>
            <a:ext cx="12192000" cy="45313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17CB51-9CC7-8749-AD01-D27DB3A2BAFF}"/>
              </a:ext>
            </a:extLst>
          </p:cNvPr>
          <p:cNvSpPr txBox="1"/>
          <p:nvPr/>
        </p:nvSpPr>
        <p:spPr>
          <a:xfrm>
            <a:off x="4811036" y="3044279"/>
            <a:ext cx="25699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END</a:t>
            </a:r>
            <a:endParaRPr kumimoji="1" lang="zh-CN" altLang="en-US" sz="44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27064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E57A339-E82B-8947-B436-2837D89A3287}"/>
              </a:ext>
            </a:extLst>
          </p:cNvPr>
          <p:cNvSpPr/>
          <p:nvPr/>
        </p:nvSpPr>
        <p:spPr>
          <a:xfrm>
            <a:off x="-1" y="-1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336A54-C5AC-9B40-8A44-AC32D7464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19" y="1627041"/>
            <a:ext cx="7605755" cy="46832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C8BF451-B9FF-3944-B527-7BC67A519443}"/>
              </a:ext>
            </a:extLst>
          </p:cNvPr>
          <p:cNvSpPr txBox="1"/>
          <p:nvPr/>
        </p:nvSpPr>
        <p:spPr>
          <a:xfrm>
            <a:off x="942983" y="6611779"/>
            <a:ext cx="10306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00">
                <a:latin typeface="Helvetica" pitchFamily="2" charset="0"/>
                <a:ea typeface="Microsoft YaHei" panose="020B0503020204020204" pitchFamily="34" charset="-122"/>
              </a:rPr>
              <a:t>Image source: Elharrouss, Omar, Noor Almaadeed, Somaya Al-Maadeed, and Younes Akbari. "Image inpainting: A review." </a:t>
            </a:r>
            <a:r>
              <a:rPr lang="en" altLang="zh-CN" sz="1000" i="1">
                <a:latin typeface="Helvetica" pitchFamily="2" charset="0"/>
                <a:ea typeface="Microsoft YaHei" panose="020B0503020204020204" pitchFamily="34" charset="-122"/>
              </a:rPr>
              <a:t>Neural Processing Letters</a:t>
            </a:r>
            <a:r>
              <a:rPr lang="en" altLang="zh-CN" sz="1000">
                <a:latin typeface="Helvetica" pitchFamily="2" charset="0"/>
                <a:ea typeface="Microsoft YaHei" panose="020B0503020204020204" pitchFamily="34" charset="-122"/>
              </a:rPr>
              <a:t> 51, no. 2 (2020): 2007-2028.</a:t>
            </a:r>
            <a:endParaRPr kumimoji="1" lang="zh-CN" altLang="en-US" sz="1000">
              <a:latin typeface="Helvetica" pitchFamily="2" charset="0"/>
              <a:ea typeface="Microsoft YaHei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FF81632-35F7-7348-8612-5D554C9E1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INTRODUCTION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83768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093E3AA-1663-B049-8C21-A60ED27F5F25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INTRODUCTION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9839C-A17C-AC40-9434-82D65AFF1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1941"/>
            <a:ext cx="5510402" cy="4808602"/>
          </a:xfrm>
          <a:prstGeom prst="roundRect">
            <a:avLst>
              <a:gd name="adj" fmla="val 26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2000">
                <a:latin typeface="Helvetica" pitchFamily="2" charset="0"/>
                <a:ea typeface="Microsoft YaHei" panose="020B0503020204020204" pitchFamily="34" charset="-122"/>
              </a:rPr>
              <a:t>Keys</a:t>
            </a:r>
          </a:p>
          <a:p>
            <a:pPr>
              <a:lnSpc>
                <a:spcPct val="100000"/>
              </a:lnSpc>
            </a:pPr>
            <a:endParaRPr kumimoji="1" lang="en-US" altLang="zh-CN" sz="1800">
              <a:latin typeface="Helvetica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如何得到</a:t>
            </a:r>
            <a:r>
              <a:rPr kumimoji="1" lang="zh-CN" altLang="en-US" sz="1800" b="1">
                <a:latin typeface="Helvetica" pitchFamily="2" charset="0"/>
                <a:ea typeface="Microsoft YaHei" panose="020B0503020204020204" pitchFamily="34" charset="-122"/>
              </a:rPr>
              <a:t>全局一致性</a:t>
            </a:r>
            <a:endParaRPr kumimoji="1" lang="en-US" altLang="zh-CN" sz="1800" b="1">
              <a:latin typeface="Helvetica" pitchFamily="2" charset="0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High-level features, semantic</a:t>
            </a:r>
          </a:p>
          <a:p>
            <a:pPr lvl="1">
              <a:lnSpc>
                <a:spcPct val="100000"/>
              </a:lnSpc>
            </a:pPr>
            <a:endParaRPr kumimoji="1" lang="en-US" altLang="zh-CN" sz="1800" b="1">
              <a:latin typeface="Helvetica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如何得到</a:t>
            </a:r>
            <a:r>
              <a:rPr kumimoji="1" lang="zh-CN" altLang="en-US" sz="1800" b="1">
                <a:latin typeface="Helvetica" pitchFamily="2" charset="0"/>
                <a:ea typeface="Microsoft YaHei" panose="020B0503020204020204" pitchFamily="34" charset="-122"/>
              </a:rPr>
              <a:t>局部真实性</a:t>
            </a:r>
            <a:endParaRPr kumimoji="1" lang="en-US" altLang="zh-CN" sz="1800" b="1">
              <a:latin typeface="Helvetica" pitchFamily="2" charset="0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Low-level features, textures / shapes, pixel level</a:t>
            </a:r>
          </a:p>
          <a:p>
            <a:pPr lvl="1">
              <a:lnSpc>
                <a:spcPct val="100000"/>
              </a:lnSpc>
            </a:pPr>
            <a:endParaRPr kumimoji="1" lang="en-US" altLang="zh-CN" sz="1800">
              <a:latin typeface="Helvetica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1800">
                <a:latin typeface="Helvetica" pitchFamily="2" charset="0"/>
                <a:ea typeface="Microsoft YaHei" panose="020B0503020204020204" pitchFamily="34" charset="-122"/>
              </a:rPr>
              <a:t>如何获取远处信息</a:t>
            </a:r>
            <a:endParaRPr kumimoji="1" lang="en-US" altLang="zh-CN" sz="1800">
              <a:latin typeface="Helvetica" pitchFamily="2" charset="0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sz="1600">
                <a:latin typeface="Helvetica" pitchFamily="2" charset="0"/>
                <a:ea typeface="Microsoft YaHei" panose="020B0503020204020204" pitchFamily="34" charset="-122"/>
              </a:rPr>
              <a:t>与卷积操作的局部性相违背</a:t>
            </a:r>
            <a:endParaRPr kumimoji="1" lang="en-US" altLang="zh-CN" sz="1600">
              <a:latin typeface="Helvetica" pitchFamily="2" charset="0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Network structure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Loss function</a:t>
            </a:r>
            <a:endParaRPr kumimoji="1" lang="en-US" altLang="zh-CN" sz="1800">
              <a:latin typeface="Helvetica" pitchFamily="2" charset="0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1A31E8-B9C6-EE4F-B7D2-6BA433637BDC}"/>
              </a:ext>
            </a:extLst>
          </p:cNvPr>
          <p:cNvSpPr txBox="1"/>
          <p:nvPr/>
        </p:nvSpPr>
        <p:spPr>
          <a:xfrm>
            <a:off x="7100161" y="6111989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Copy-and-paste</a:t>
            </a:r>
            <a:endParaRPr kumimoji="1" lang="zh-CN" altLang="en-US" sz="1600">
              <a:latin typeface="Helvetica" pitchFamily="2" charset="0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E532CC-5801-914E-85BF-77C0C5E0B44D}"/>
              </a:ext>
            </a:extLst>
          </p:cNvPr>
          <p:cNvSpPr txBox="1"/>
          <p:nvPr/>
        </p:nvSpPr>
        <p:spPr>
          <a:xfrm>
            <a:off x="9429973" y="6076144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DL  methods</a:t>
            </a:r>
          </a:p>
          <a:p>
            <a:pPr algn="ctr"/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(Context Encoder)</a:t>
            </a:r>
            <a:endParaRPr kumimoji="1" lang="zh-CN" altLang="en-US" sz="1600">
              <a:latin typeface="Helvetica" pitchFamily="2" charset="0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15D835-7015-3249-90FF-94E96D36E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478" y="4008968"/>
            <a:ext cx="2067176" cy="20671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5D17F1-4A5C-BB47-9EBE-FF3FF8600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94" y="4008969"/>
            <a:ext cx="2032335" cy="2067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63BC08F-15EC-0248-B501-5718911FF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325" y="1641941"/>
            <a:ext cx="2083076" cy="2067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0645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831C9AC-F59E-B344-B11B-A4C408172EEB}"/>
              </a:ext>
            </a:extLst>
          </p:cNvPr>
          <p:cNvSpPr/>
          <p:nvPr/>
        </p:nvSpPr>
        <p:spPr>
          <a:xfrm>
            <a:off x="0" y="-1"/>
            <a:ext cx="12192000" cy="45624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8C71CD-C40C-7A45-910E-2CB992C7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 EVALUATION METRICS</a:t>
            </a:r>
            <a:endParaRPr kumimoji="1" lang="zh-CN" altLang="en-US" sz="44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9101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D7BA6EC-34D4-6149-9C01-FD38CB56C209}"/>
              </a:ext>
            </a:extLst>
          </p:cNvPr>
          <p:cNvSpPr txBox="1">
            <a:spLocks/>
          </p:cNvSpPr>
          <p:nvPr/>
        </p:nvSpPr>
        <p:spPr>
          <a:xfrm>
            <a:off x="838200" y="1652171"/>
            <a:ext cx="5510402" cy="4522436"/>
          </a:xfrm>
          <a:prstGeom prst="roundRect">
            <a:avLst>
              <a:gd name="adj" fmla="val 26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kumimoji="1" lang="en-US" altLang="zh-CN" sz="1800">
              <a:latin typeface="Helvetica" pitchFamily="2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Quantitative</a:t>
            </a:r>
            <a:endParaRPr kumimoji="1" lang="en-US" altLang="zh-CN" sz="2000">
              <a:latin typeface="Helvetica" pitchFamily="2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MSE (Mean Squared Error)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PSNR (Peak Signal to Noise Ratio)</a:t>
            </a:r>
            <a:endParaRPr kumimoji="1" lang="en-US" altLang="zh-CN" sz="1800">
              <a:latin typeface="Helvetica" pitchFamily="2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SSIM (Structural Similarity)</a:t>
            </a:r>
          </a:p>
          <a:p>
            <a:pPr lvl="1">
              <a:lnSpc>
                <a:spcPct val="100000"/>
              </a:lnSpc>
            </a:pPr>
            <a:endParaRPr kumimoji="1" lang="en-US" altLang="zh-CN" sz="1600">
              <a:latin typeface="Helvetica" pitchFamily="2" charset="0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Image inpainting</a:t>
            </a:r>
            <a:r>
              <a:rPr kumimoji="1" lang="zh-CN" altLang="en-US" sz="1600">
                <a:latin typeface="Helvetica" pitchFamily="2" charset="0"/>
                <a:ea typeface="Microsoft YaHei" panose="020B0503020204020204" pitchFamily="34" charset="-122"/>
              </a:rPr>
              <a:t> 是一个</a:t>
            </a: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 ill-posed problem</a:t>
            </a:r>
            <a:r>
              <a:rPr kumimoji="1" lang="zh-CN" altLang="en-US" sz="1600">
                <a:latin typeface="Helvetica" pitchFamily="2" charset="0"/>
                <a:ea typeface="Microsoft YaHei" panose="020B0503020204020204" pitchFamily="34" charset="-122"/>
              </a:rPr>
              <a:t>，即存在多种合理的填充方式</a:t>
            </a:r>
            <a:endParaRPr kumimoji="1" lang="en-US" altLang="zh-CN" sz="1600">
              <a:latin typeface="Helvetica" pitchFamily="2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kumimoji="1" lang="en-US" altLang="zh-CN" sz="1800">
              <a:latin typeface="Helvetica" pitchFamily="2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Qualitative</a:t>
            </a:r>
          </a:p>
          <a:p>
            <a:pPr>
              <a:lnSpc>
                <a:spcPct val="100000"/>
              </a:lnSpc>
            </a:pPr>
            <a:endParaRPr kumimoji="1" lang="en-US" altLang="zh-CN" sz="1800">
              <a:latin typeface="Helvetica" pitchFamily="2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User study</a:t>
            </a:r>
            <a:endParaRPr kumimoji="1" lang="en-US" altLang="zh-CN" sz="1600">
              <a:latin typeface="Helvetica" pitchFamily="2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3DB60E-3C4F-AD4F-B92A-D86EF74B1830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EVALUATION METRICS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7D5F209B-D18D-E04A-89FE-A81232ED16D5}"/>
              </a:ext>
            </a:extLst>
          </p:cNvPr>
          <p:cNvSpPr txBox="1">
            <a:spLocks/>
          </p:cNvSpPr>
          <p:nvPr/>
        </p:nvSpPr>
        <p:spPr>
          <a:xfrm>
            <a:off x="6918320" y="1934561"/>
            <a:ext cx="4559915" cy="962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kumimoji="1" lang="en-US" altLang="zh-CN" sz="1600">
              <a:latin typeface="Helvetica" pitchFamily="2" charset="0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1F392D-0B70-884B-AD8A-217E58F7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898" y="1652171"/>
            <a:ext cx="4100902" cy="2489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9A87BC0-EA4F-BC4D-927A-B5B71B300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898" y="4214951"/>
            <a:ext cx="4100902" cy="19596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0198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831C9AC-F59E-B344-B11B-A4C408172EEB}"/>
              </a:ext>
            </a:extLst>
          </p:cNvPr>
          <p:cNvSpPr/>
          <p:nvPr/>
        </p:nvSpPr>
        <p:spPr>
          <a:xfrm>
            <a:off x="0" y="-1"/>
            <a:ext cx="12192000" cy="45624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8C71CD-C40C-7A45-910E-2CB992C7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 MODELS</a:t>
            </a:r>
            <a:endParaRPr kumimoji="1" lang="zh-CN" altLang="en-US" sz="44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2798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3CAE035-4A94-FC49-9167-6D311E56F05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C5C188-F29D-EE44-AE00-D2267C9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MODELS</a:t>
            </a:r>
            <a:r>
              <a:rPr kumimoji="1" lang="zh-CN" altLang="en-US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–</a:t>
            </a:r>
            <a:r>
              <a:rPr kumimoji="1" lang="zh-CN" altLang="en-US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kumimoji="1" lang="en-US" altLang="zh-CN" sz="2800">
                <a:solidFill>
                  <a:schemeClr val="bg1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Common things</a:t>
            </a:r>
            <a:endParaRPr kumimoji="1" lang="zh-CN" altLang="en-US" sz="2800">
              <a:solidFill>
                <a:schemeClr val="bg1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77D804B-2843-4D47-8FE2-C67E942E8BC7}"/>
              </a:ext>
            </a:extLst>
          </p:cNvPr>
          <p:cNvSpPr txBox="1">
            <a:spLocks/>
          </p:cNvSpPr>
          <p:nvPr/>
        </p:nvSpPr>
        <p:spPr>
          <a:xfrm>
            <a:off x="838201" y="2117603"/>
            <a:ext cx="4798218" cy="3857276"/>
          </a:xfrm>
          <a:prstGeom prst="roundRect">
            <a:avLst>
              <a:gd name="adj" fmla="val 26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zh-CN" sz="2000">
                <a:latin typeface="Helvetica" pitchFamily="2" charset="0"/>
                <a:ea typeface="Microsoft YaHei" panose="020B0503020204020204" pitchFamily="34" charset="-122"/>
              </a:rPr>
              <a:t>Architecture</a:t>
            </a:r>
          </a:p>
          <a:p>
            <a:pPr>
              <a:lnSpc>
                <a:spcPct val="11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Generator:</a:t>
            </a:r>
          </a:p>
          <a:p>
            <a:pPr lvl="1">
              <a:lnSpc>
                <a:spcPct val="11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Encoder-decoder</a:t>
            </a:r>
          </a:p>
          <a:p>
            <a:pPr lvl="1">
              <a:lnSpc>
                <a:spcPct val="11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U-Net</a:t>
            </a:r>
          </a:p>
          <a:p>
            <a:pPr>
              <a:lnSpc>
                <a:spcPct val="11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Discriminator:</a:t>
            </a:r>
          </a:p>
          <a:p>
            <a:pPr lvl="1">
              <a:lnSpc>
                <a:spcPct val="11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Global discriminator</a:t>
            </a:r>
          </a:p>
          <a:p>
            <a:pPr lvl="1">
              <a:lnSpc>
                <a:spcPct val="11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Local discriminator / PatchGAN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189503E-1844-524E-90B9-1433143483AA}"/>
              </a:ext>
            </a:extLst>
          </p:cNvPr>
          <p:cNvSpPr txBox="1">
            <a:spLocks/>
          </p:cNvSpPr>
          <p:nvPr/>
        </p:nvSpPr>
        <p:spPr>
          <a:xfrm>
            <a:off x="6555583" y="2117603"/>
            <a:ext cx="4798218" cy="3857276"/>
          </a:xfrm>
          <a:prstGeom prst="roundRect">
            <a:avLst>
              <a:gd name="adj" fmla="val 26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zh-CN" sz="2000">
                <a:latin typeface="Helvetica" pitchFamily="2" charset="0"/>
                <a:ea typeface="Microsoft YaHei" panose="020B0503020204020204" pitchFamily="34" charset="-122"/>
              </a:rPr>
              <a:t>Loss</a:t>
            </a:r>
          </a:p>
          <a:p>
            <a:pPr>
              <a:lnSpc>
                <a:spcPct val="11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Reconstruction loss</a:t>
            </a:r>
          </a:p>
          <a:p>
            <a:pPr lvl="1">
              <a:lnSpc>
                <a:spcPct val="11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L1 loss </a:t>
            </a: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  <a:sym typeface="Wingdings" pitchFamily="2" charset="2"/>
              </a:rPr>
              <a:t> weighted</a:t>
            </a:r>
            <a:endParaRPr kumimoji="1" lang="en-US" altLang="zh-CN" sz="1600">
              <a:latin typeface="Helvetica" pitchFamily="2" charset="0"/>
              <a:ea typeface="Microsoft YaHei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kumimoji="1" lang="en-US" altLang="zh-CN" sz="1600">
                <a:latin typeface="Helvetica" pitchFamily="2" charset="0"/>
                <a:ea typeface="Microsoft YaHei" panose="020B0503020204020204" pitchFamily="34" charset="-122"/>
              </a:rPr>
              <a:t>L2 loss</a:t>
            </a:r>
          </a:p>
          <a:p>
            <a:pPr>
              <a:lnSpc>
                <a:spcPct val="110000"/>
              </a:lnSpc>
            </a:pPr>
            <a:r>
              <a:rPr kumimoji="1" lang="en-US" altLang="zh-CN" sz="1800">
                <a:latin typeface="Helvetica" pitchFamily="2" charset="0"/>
                <a:ea typeface="Microsoft YaHei" panose="020B0503020204020204" pitchFamily="34" charset="-122"/>
              </a:rPr>
              <a:t>Adversarial loss (GAN loss)</a:t>
            </a:r>
          </a:p>
          <a:p>
            <a:pPr>
              <a:lnSpc>
                <a:spcPct val="110000"/>
              </a:lnSpc>
            </a:pPr>
            <a:r>
              <a:rPr kumimoji="1" lang="en-US" altLang="zh-CN" sz="1800">
                <a:solidFill>
                  <a:schemeClr val="tx1"/>
                </a:solidFill>
                <a:latin typeface="Helvetica" pitchFamily="2" charset="0"/>
                <a:ea typeface="Microsoft YaHei" panose="020B0503020204020204" pitchFamily="34" charset="-122"/>
              </a:rPr>
              <a:t>Perceptual loss: VGG</a:t>
            </a:r>
          </a:p>
          <a:p>
            <a:pPr>
              <a:lnSpc>
                <a:spcPct val="110000"/>
              </a:lnSpc>
            </a:pPr>
            <a:r>
              <a:rPr kumimoji="1" lang="en-US" altLang="zh-CN" sz="180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Style loss: Gram matrix</a:t>
            </a:r>
          </a:p>
          <a:p>
            <a:pPr>
              <a:lnSpc>
                <a:spcPct val="110000"/>
              </a:lnSpc>
            </a:pPr>
            <a:r>
              <a:rPr kumimoji="1" lang="en-US" altLang="zh-CN" sz="180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ID-MRF loss</a:t>
            </a:r>
          </a:p>
          <a:p>
            <a:pPr>
              <a:lnSpc>
                <a:spcPct val="110000"/>
              </a:lnSpc>
            </a:pPr>
            <a:r>
              <a:rPr kumimoji="1" lang="en-US" altLang="zh-CN" sz="180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TV loss</a:t>
            </a:r>
          </a:p>
        </p:txBody>
      </p:sp>
    </p:spTree>
    <p:extLst>
      <p:ext uri="{BB962C8B-B14F-4D97-AF65-F5344CB8AC3E}">
        <p14:creationId xmlns:p14="http://schemas.microsoft.com/office/powerpoint/2010/main" val="1749446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5922</TotalTime>
  <Words>1636</Words>
  <Application>Microsoft Macintosh PowerPoint</Application>
  <PresentationFormat>宽屏</PresentationFormat>
  <Paragraphs>255</Paragraphs>
  <Slides>35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等线</vt:lpstr>
      <vt:lpstr>等线 Light</vt:lpstr>
      <vt:lpstr>Microsoft YaHei</vt:lpstr>
      <vt:lpstr>Arial</vt:lpstr>
      <vt:lpstr>Cambria Math</vt:lpstr>
      <vt:lpstr>Futura Medium</vt:lpstr>
      <vt:lpstr>Helvetica</vt:lpstr>
      <vt:lpstr>Wingdings</vt:lpstr>
      <vt:lpstr>Office 主题​​</vt:lpstr>
      <vt:lpstr>PowerPoint 演示文稿</vt:lpstr>
      <vt:lpstr>CONTENTS</vt:lpstr>
      <vt:lpstr>1 INTRODUCTION</vt:lpstr>
      <vt:lpstr>INTRODUCTION</vt:lpstr>
      <vt:lpstr>INTRODUCTION</vt:lpstr>
      <vt:lpstr>2 EVALUATION METRICS</vt:lpstr>
      <vt:lpstr>EVALUATION METRICS</vt:lpstr>
      <vt:lpstr>3 MODELS</vt:lpstr>
      <vt:lpstr>MODELS – Common things</vt:lpstr>
      <vt:lpstr>MODELS: Context Encoder</vt:lpstr>
      <vt:lpstr>MODELS: GLCIC (GLGAN)</vt:lpstr>
      <vt:lpstr>MODELS: PGGAN</vt:lpstr>
      <vt:lpstr>MODELS: Contextual Attention (DeepFill v1)</vt:lpstr>
      <vt:lpstr>MODELS: EdgeConnect</vt:lpstr>
      <vt:lpstr>MODELS: DeepFill v2</vt:lpstr>
      <vt:lpstr>MODELS: DeepFill v2</vt:lpstr>
      <vt:lpstr>4 BLIND - VCNet</vt:lpstr>
      <vt:lpstr>BLIND IMAGE INPAINTING</vt:lpstr>
      <vt:lpstr>BLIND: VCNet</vt:lpstr>
      <vt:lpstr>BLIND: VCNet</vt:lpstr>
      <vt:lpstr>BLIND: VCNet</vt:lpstr>
      <vt:lpstr>BLIND: VCNet</vt:lpstr>
      <vt:lpstr>BLIND: VCNet</vt:lpstr>
      <vt:lpstr>BLIND: VCNet</vt:lpstr>
      <vt:lpstr>BLIND: VCNet</vt:lpstr>
      <vt:lpstr>BLIND: VCNet</vt:lpstr>
      <vt:lpstr>BLIND: VCNet</vt:lpstr>
      <vt:lpstr>BLIND: VCNet</vt:lpstr>
      <vt:lpstr>BLIND: VCNet</vt:lpstr>
      <vt:lpstr>BLIND: VCNet</vt:lpstr>
      <vt:lpstr>5 THINKING</vt:lpstr>
      <vt:lpstr>Thinking…</vt:lpstr>
      <vt:lpstr>Thinking…</vt:lpstr>
      <vt:lpstr>Thinking…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徐逸峰</dc:creator>
  <cp:lastModifiedBy>徐逸峰</cp:lastModifiedBy>
  <cp:revision>357</cp:revision>
  <dcterms:created xsi:type="dcterms:W3CDTF">2021-12-01T08:49:51Z</dcterms:created>
  <dcterms:modified xsi:type="dcterms:W3CDTF">2021-12-22T06:33:09Z</dcterms:modified>
</cp:coreProperties>
</file>